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 id="2147483677" r:id="rId6"/>
    <p:sldMasterId id="2147483688" r:id="rId7"/>
  </p:sldMasterIdLst>
  <p:notesMasterIdLst>
    <p:notesMasterId r:id="rId30"/>
  </p:notesMasterIdLst>
  <p:sldIdLst>
    <p:sldId id="256" r:id="rId8"/>
    <p:sldId id="934" r:id="rId9"/>
    <p:sldId id="1173" r:id="rId10"/>
    <p:sldId id="1060" r:id="rId11"/>
    <p:sldId id="1057" r:id="rId12"/>
    <p:sldId id="1058" r:id="rId13"/>
    <p:sldId id="1059" r:id="rId14"/>
    <p:sldId id="931" r:id="rId15"/>
    <p:sldId id="1170" r:id="rId16"/>
    <p:sldId id="1301" r:id="rId17"/>
    <p:sldId id="1254" r:id="rId18"/>
    <p:sldId id="1152" r:id="rId19"/>
    <p:sldId id="1302" r:id="rId20"/>
    <p:sldId id="1255" r:id="rId21"/>
    <p:sldId id="1292" r:id="rId22"/>
    <p:sldId id="1303" r:id="rId23"/>
    <p:sldId id="1294" r:id="rId24"/>
    <p:sldId id="1298" r:id="rId25"/>
    <p:sldId id="1300" r:id="rId26"/>
    <p:sldId id="286" r:id="rId27"/>
    <p:sldId id="1299" r:id="rId28"/>
    <p:sldId id="1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alat, Maria G. (ARC-TI)" initials="BMG(T" lastIdx="8" clrIdx="0">
    <p:extLst>
      <p:ext uri="{19B8F6BF-5375-455C-9EA6-DF929625EA0E}">
        <p15:presenceInfo xmlns:p15="http://schemas.microsoft.com/office/powerpoint/2012/main" userId="S::mbualat@ndc.nasa.gov::a6bcadf9-364c-4bf1-b275-9007ab7cec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8A99"/>
    <a:srgbClr val="FAFF8D"/>
    <a:srgbClr val="D6DCE5"/>
    <a:srgbClr val="E61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79" autoAdjust="0"/>
    <p:restoredTop sz="67755"/>
  </p:normalViewPr>
  <p:slideViewPr>
    <p:cSldViewPr snapToGrid="0" snapToObjects="1">
      <p:cViewPr>
        <p:scale>
          <a:sx n="86" d="100"/>
          <a:sy n="86" d="100"/>
        </p:scale>
        <p:origin x="2536" y="160"/>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57CA9-00E3-3A42-845A-0DE91A841503}" type="datetimeFigureOut">
              <a:rPr lang="en-US" smtClean="0"/>
              <a:t>8/6/21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1DDCF2-9B85-7E48-A229-6803093FC2E2}" type="slidenum">
              <a:rPr lang="en-US" smtClean="0"/>
              <a:t>‹#›</a:t>
            </a:fld>
            <a:endParaRPr lang="en-US" dirty="0"/>
          </a:p>
        </p:txBody>
      </p:sp>
    </p:spTree>
    <p:extLst>
      <p:ext uri="{BB962C8B-B14F-4D97-AF65-F5344CB8AC3E}">
        <p14:creationId xmlns:p14="http://schemas.microsoft.com/office/powerpoint/2010/main" val="1121651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I’m Trey Smith. This presentation describes progress so far on the ISAAC project.</a:t>
            </a:r>
          </a:p>
        </p:txBody>
      </p:sp>
      <p:sp>
        <p:nvSpPr>
          <p:cNvPr id="4" name="Slide Number Placeholder 3"/>
          <p:cNvSpPr>
            <a:spLocks noGrp="1"/>
          </p:cNvSpPr>
          <p:nvPr>
            <p:ph type="sldNum" sz="quarter" idx="5"/>
          </p:nvPr>
        </p:nvSpPr>
        <p:spPr/>
        <p:txBody>
          <a:bodyPr/>
          <a:lstStyle/>
          <a:p>
            <a:fld id="{041DDCF2-9B85-7E48-A229-6803093FC2E2}" type="slidenum">
              <a:rPr lang="en-US" smtClean="0"/>
              <a:t>1</a:t>
            </a:fld>
            <a:endParaRPr lang="en-US" dirty="0"/>
          </a:p>
        </p:txBody>
      </p:sp>
    </p:spTree>
    <p:extLst>
      <p:ext uri="{BB962C8B-B14F-4D97-AF65-F5344CB8AC3E}">
        <p14:creationId xmlns:p14="http://schemas.microsoft.com/office/powerpoint/2010/main" val="386707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we get into the ISAAC phase 1 results that involve the Astrobee robot, I wanted to provide some background on Astrobee for anyone who hasn’t watched Jonathan Barlow’s presentation earlier in the same conference session.</a:t>
            </a:r>
          </a:p>
          <a:p>
            <a:endParaRPr lang="en-US" dirty="0"/>
          </a:p>
          <a:p>
            <a:r>
              <a:rPr lang="en-US" dirty="0"/>
              <a:t>Three Astrobee free-flying robots were launched to the ISS in 2019.</a:t>
            </a:r>
          </a:p>
          <a:p>
            <a:endParaRPr lang="en-US" dirty="0"/>
          </a:p>
          <a:p>
            <a:r>
              <a:rPr lang="en-US" dirty="0"/>
              <a:t>Each Astrobee:</a:t>
            </a:r>
          </a:p>
          <a:p>
            <a:pPr marL="171450" indent="-171450">
              <a:buFontTx/>
              <a:buChar char="-"/>
            </a:pPr>
            <a:r>
              <a:rPr lang="en-US" dirty="0"/>
              <a:t>Uses battery-powered fans for propulsion, providing six degree-of-freedom holonomic control</a:t>
            </a:r>
          </a:p>
          <a:p>
            <a:pPr marL="171450" indent="-171450">
              <a:buFontTx/>
              <a:buChar char="-"/>
            </a:pPr>
            <a:r>
              <a:rPr lang="en-US" dirty="0"/>
              <a:t>Carries a suite of cameras that provide both LIDAR point clouds and RGB imagery</a:t>
            </a:r>
          </a:p>
          <a:p>
            <a:pPr marL="171450" indent="-171450">
              <a:buFontTx/>
              <a:buChar char="-"/>
            </a:pPr>
            <a:r>
              <a:rPr lang="en-US" dirty="0"/>
              <a:t>Flies autonomously, although generally under the oversight of a ground operator</a:t>
            </a:r>
          </a:p>
          <a:p>
            <a:pPr marL="171450" indent="-171450">
              <a:buFontTx/>
              <a:buChar char="-"/>
            </a:pPr>
            <a:r>
              <a:rPr lang="en-US" dirty="0"/>
              <a:t>Uses vision-based navigation, enabling it to fly throughout the ISS US Operating Segment</a:t>
            </a:r>
          </a:p>
          <a:p>
            <a:pPr marL="171450" indent="-171450">
              <a:buFontTx/>
              <a:buChar char="-"/>
            </a:pPr>
            <a:r>
              <a:rPr lang="en-US" dirty="0"/>
              <a:t>Is available for guest scientists to add payloads and modify the flight software</a:t>
            </a:r>
          </a:p>
          <a:p>
            <a:pPr marL="0" indent="0">
              <a:buFontTx/>
              <a:buNone/>
            </a:pPr>
            <a:endParaRPr lang="en-US" dirty="0"/>
          </a:p>
          <a:p>
            <a:pPr marL="0" indent="0">
              <a:buFontTx/>
              <a:buNone/>
            </a:pPr>
            <a:r>
              <a:rPr lang="en-US" dirty="0"/>
              <a:t>Astrobee was developed with three main objectives in mind:</a:t>
            </a:r>
          </a:p>
          <a:p>
            <a:pPr marL="171450" indent="-171450">
              <a:buFontTx/>
              <a:buChar char="-"/>
            </a:pPr>
            <a:r>
              <a:rPr lang="en-US" dirty="0"/>
              <a:t>To provide a flexible microgravity robotic research facility inside the ISS</a:t>
            </a:r>
          </a:p>
          <a:p>
            <a:pPr marL="171450" indent="-171450">
              <a:buFontTx/>
              <a:buChar char="-"/>
            </a:pPr>
            <a:r>
              <a:rPr lang="en-US" dirty="0"/>
              <a:t>To demonstrate feasibility of intra-vehicular robotic caretaking—in other words, to enable projects like ISAAC</a:t>
            </a:r>
          </a:p>
          <a:p>
            <a:pPr marL="171450" indent="-171450">
              <a:buFontTx/>
              <a:buChar char="-"/>
            </a:pPr>
            <a:r>
              <a:rPr lang="en-US" dirty="0"/>
              <a:t>To provide an opportunity to automate certain ISS operations</a:t>
            </a:r>
          </a:p>
          <a:p>
            <a:pPr marL="0" indent="0">
              <a:buFontTx/>
              <a:buNone/>
            </a:pPr>
            <a:endParaRPr lang="en-US" dirty="0"/>
          </a:p>
          <a:p>
            <a:pPr marL="0" indent="0">
              <a:buFontTx/>
              <a:buNone/>
            </a:pPr>
            <a:r>
              <a:rPr lang="en-US" dirty="0"/>
              <a:t>And there were three main use cases driving the Astrobee design:</a:t>
            </a:r>
          </a:p>
          <a:p>
            <a:pPr marL="171450" indent="-171450">
              <a:buFont typeface="Arial" panose="020B0604020202020204" pitchFamily="34" charset="0"/>
              <a:buChar char="•"/>
            </a:pPr>
            <a:r>
              <a:rPr lang="en-US" dirty="0"/>
              <a:t>Running a broad variety of experiments, whatever guest scientists can cook up</a:t>
            </a:r>
          </a:p>
          <a:p>
            <a:pPr marL="171450" indent="-171450">
              <a:buFont typeface="Arial" panose="020B0604020202020204" pitchFamily="34" charset="0"/>
              <a:buChar char="•"/>
            </a:pPr>
            <a:r>
              <a:rPr lang="en-US" dirty="0"/>
              <a:t>Acting as a remotely operated mobile camera to improve situation awareness of mission controllers</a:t>
            </a:r>
          </a:p>
          <a:p>
            <a:pPr marL="171450" indent="-171450">
              <a:buFont typeface="Arial" panose="020B0604020202020204" pitchFamily="34" charset="0"/>
              <a:buChar char="•"/>
            </a:pPr>
            <a:r>
              <a:rPr lang="en-US" dirty="0"/>
              <a:t>Collecting sensor surveys throughout the ISS, which is currently a dull and time-consuming task for astronauts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We on the ISAAC project work closely with the ISS Astrobee Facility through its guest science program.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You could do research with Astrobee, too! If you’re interested in space robotics research, I encourage you to check into Astrobee guest science. It’s a very unique platform. And of course you can also check out Jonathan Barlow’s talk from earlier in this conference session.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9271965F-9DF4-4BB4-A7DA-E7D5B682BED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146"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74709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ISAAC phase 1, which included three ISS activities.</a:t>
            </a:r>
          </a:p>
          <a:p>
            <a:endParaRPr lang="en-US" dirty="0"/>
          </a:p>
          <a:p>
            <a:r>
              <a:rPr lang="en-US" dirty="0"/>
              <a:t>ISAAC-1, in February, gave us a chance to calibrate Astrobee sensors and validate ISAAC’s mapping approach with a small survey.</a:t>
            </a:r>
          </a:p>
          <a:p>
            <a:endParaRPr lang="en-US" dirty="0"/>
          </a:p>
          <a:p>
            <a:r>
              <a:rPr lang="en-US" dirty="0"/>
              <a:t>During ISAAC-2, in March, Astrobee flew a full survey, covering about ¼ of the Japanese Kibo module, and we used the data to create a baseline 3D map with high-resolution surface texture.</a:t>
            </a:r>
          </a:p>
          <a:p>
            <a:endParaRPr lang="en-US" dirty="0"/>
          </a:p>
          <a:p>
            <a:r>
              <a:rPr lang="en-US" dirty="0"/>
              <a:t>ISAAC-3, in April, was the main demonstration. We ran a fault scenario where Astrobee performed a targeted inspection and detected an anomaly, and Astrobee also repeated its 3D mapping survey while streaming live 3D surface texture updates to an operator.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41DDCF2-9B85-7E48-A229-6803093FC2E2}" type="slidenum">
              <a:rPr lang="en-US" smtClean="0"/>
              <a:t>11</a:t>
            </a:fld>
            <a:endParaRPr lang="en-US" dirty="0"/>
          </a:p>
        </p:txBody>
      </p:sp>
    </p:spTree>
    <p:extLst>
      <p:ext uri="{BB962C8B-B14F-4D97-AF65-F5344CB8AC3E}">
        <p14:creationId xmlns:p14="http://schemas.microsoft.com/office/powerpoint/2010/main" val="3989760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right into our demonstration videos, starting with a fault management scenario.</a:t>
            </a:r>
          </a:p>
          <a:p>
            <a:endParaRPr lang="en-US" dirty="0"/>
          </a:p>
          <a:p>
            <a:r>
              <a:rPr lang="en-US" dirty="0"/>
              <a:t>First, we’ll show the software simulation version. You’ll see a view of ISAAC’s integrated control interface, which includes multiple panes for viewing different types of data together in a single interface, in this case both time series telemetry and a 3D view of the vehicle interior. To start the scenario, we’ve injected a high-CO</a:t>
            </a:r>
            <a:r>
              <a:rPr lang="en-US" baseline="-25000" dirty="0"/>
              <a:t>2</a:t>
            </a:r>
            <a:r>
              <a:rPr lang="en-US" dirty="0"/>
              <a:t> anomaly in our simulated ISS life support telemetry. Then the vehicle system manager reacts to the fault by sending Astrobee to investigate one of the possible root causes, namely that a life support return vent is blocked. When Astrobee arrives, it images the area, and ISAAC’s anomaly detector discovers that, sure enough, the vent is blocked, in this case with a lost astronaut sock that was sucked onto the vent. At this point, the vehicle system manager’s logical next step would be commanding Robonaut to clear the vent, but we didn’t include that in the demo.</a:t>
            </a:r>
          </a:p>
          <a:p>
            <a:endParaRPr lang="en-US" dirty="0"/>
          </a:p>
          <a:p>
            <a:r>
              <a:rPr lang="en-US" dirty="0"/>
              <a:t>Next, we’ll see the same scenario executed on the ISS. It looks a bit different for practical reasons: most obviously, it would have been a bit weird to ask to borrow an actual astronaut sock, so we printed out a picture of one instead. You’ll see the same inspection action in three different views: first from an ISS camcorder, second what Astrobee itself saw using its navigation camera, and finally, what the ground operator would see in ISAAC’s integrated control interface.</a:t>
            </a:r>
          </a:p>
        </p:txBody>
      </p:sp>
      <p:sp>
        <p:nvSpPr>
          <p:cNvPr id="4" name="Slide Number Placeholder 3"/>
          <p:cNvSpPr>
            <a:spLocks noGrp="1"/>
          </p:cNvSpPr>
          <p:nvPr>
            <p:ph type="sldNum" sz="quarter" idx="5"/>
          </p:nvPr>
        </p:nvSpPr>
        <p:spPr/>
        <p:txBody>
          <a:bodyPr/>
          <a:lstStyle/>
          <a:p>
            <a:fld id="{041DDCF2-9B85-7E48-A229-6803093FC2E2}" type="slidenum">
              <a:rPr lang="en-US" smtClean="0"/>
              <a:t>12</a:t>
            </a:fld>
            <a:endParaRPr lang="en-US" dirty="0"/>
          </a:p>
        </p:txBody>
      </p:sp>
    </p:spTree>
    <p:extLst>
      <p:ext uri="{BB962C8B-B14F-4D97-AF65-F5344CB8AC3E}">
        <p14:creationId xmlns:p14="http://schemas.microsoft.com/office/powerpoint/2010/main" val="2671571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second demonstration video, Astrobee flies an autonomous survey pattern to collect multi-sensor imagery and build a 3D map.</a:t>
            </a:r>
          </a:p>
          <a:p>
            <a:endParaRPr lang="en-US" dirty="0"/>
          </a:p>
          <a:p>
            <a:r>
              <a:rPr lang="en-US" dirty="0"/>
              <a:t>This data was collected during our third ISS activity and we’re playing it on fast forward so we can get through it quickly.</a:t>
            </a:r>
          </a:p>
          <a:p>
            <a:endParaRPr lang="en-US" dirty="0"/>
          </a:p>
          <a:p>
            <a:r>
              <a:rPr lang="en-US" dirty="0"/>
              <a:t>In the video, we cycle between three different views. One is from an ISS camcorder watching Astrobee. One is what Astrobee itself sees with its navigation camera. The last is what the ground operator sees in our ISAAC interface, which provides a live view of Astrobee’s position, and the 3D map that the ISAAC software is building as the data streams in from Astrobee.</a:t>
            </a:r>
          </a:p>
          <a:p>
            <a:endParaRPr lang="en-US" dirty="0"/>
          </a:p>
          <a:p>
            <a:r>
              <a:rPr lang="en-US" dirty="0"/>
              <a:t>During this survey, Astrobee autonomously flew a coverage pattern that covered about 1/4 of the Japanese Kibo module of the ISS. An automated planner optimized the coverage pattern to collect a complete set of high-quality image data in minimum time. A ground operator was overseeing execution and they did have to step in a couple of times to get Astrobee back on track after hiccups in execution.</a:t>
            </a:r>
          </a:p>
          <a:p>
            <a:endParaRPr lang="en-US" dirty="0"/>
          </a:p>
          <a:p>
            <a:r>
              <a:rPr lang="en-US" dirty="0"/>
              <a:t>At the end we’ll take a tour of the final 3D map. First, we have an overview showing the whole model. Then we see the aft wall of Kibo, then the forward wall, then looking down at the deck, then looking up at the overhead. Last, we zoom in to full resolution which, as you can see, is good enough to pick out a lot of fine detail and even read inventory labels.</a:t>
            </a:r>
          </a:p>
        </p:txBody>
      </p:sp>
      <p:sp>
        <p:nvSpPr>
          <p:cNvPr id="4" name="Slide Number Placeholder 3"/>
          <p:cNvSpPr>
            <a:spLocks noGrp="1"/>
          </p:cNvSpPr>
          <p:nvPr>
            <p:ph type="sldNum" sz="quarter" idx="5"/>
          </p:nvPr>
        </p:nvSpPr>
        <p:spPr/>
        <p:txBody>
          <a:bodyPr/>
          <a:lstStyle/>
          <a:p>
            <a:fld id="{041DDCF2-9B85-7E48-A229-6803093FC2E2}" type="slidenum">
              <a:rPr lang="en-US" smtClean="0"/>
              <a:t>13</a:t>
            </a:fld>
            <a:endParaRPr lang="en-US" dirty="0"/>
          </a:p>
        </p:txBody>
      </p:sp>
    </p:spTree>
    <p:extLst>
      <p:ext uri="{BB962C8B-B14F-4D97-AF65-F5344CB8AC3E}">
        <p14:creationId xmlns:p14="http://schemas.microsoft.com/office/powerpoint/2010/main" val="2681809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two videos we just showed provided a quick overview of ISAAC phase 1, which demonstrated multi-sensor mapping and anomaly detection during three activities on the ISS.</a:t>
            </a:r>
          </a:p>
          <a:p>
            <a:endParaRPr lang="en-US" dirty="0"/>
          </a:p>
        </p:txBody>
      </p:sp>
      <p:sp>
        <p:nvSpPr>
          <p:cNvPr id="4" name="Slide Number Placeholder 3"/>
          <p:cNvSpPr>
            <a:spLocks noGrp="1"/>
          </p:cNvSpPr>
          <p:nvPr>
            <p:ph type="sldNum" sz="quarter" idx="5"/>
          </p:nvPr>
        </p:nvSpPr>
        <p:spPr/>
        <p:txBody>
          <a:bodyPr/>
          <a:lstStyle/>
          <a:p>
            <a:fld id="{041DDCF2-9B85-7E48-A229-6803093FC2E2}" type="slidenum">
              <a:rPr lang="en-US" smtClean="0"/>
              <a:t>14</a:t>
            </a:fld>
            <a:endParaRPr lang="en-US" dirty="0"/>
          </a:p>
        </p:txBody>
      </p:sp>
    </p:spTree>
    <p:extLst>
      <p:ext uri="{BB962C8B-B14F-4D97-AF65-F5344CB8AC3E}">
        <p14:creationId xmlns:p14="http://schemas.microsoft.com/office/powerpoint/2010/main" val="1368429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video shows some preliminary results from ISAAC phase 2, which is focused on a multi-robot cargo transport scenario.</a:t>
            </a:r>
          </a:p>
          <a:p>
            <a:endParaRPr lang="en-US" dirty="0"/>
          </a:p>
          <a:p>
            <a:r>
              <a:rPr lang="en-US" dirty="0"/>
              <a:t>In this preliminary version of the scenario, Robonaut and Astrobee cooperate to transfer an ISS cargo bag into the ISS Kibo module from the Destiny module. We’re using ISS modules and ISS robots as an analog to the eventual target application, which is transferring cargo into the Gateway from a visiting cargo vehicle.</a:t>
            </a:r>
          </a:p>
          <a:p>
            <a:endParaRPr lang="en-US" dirty="0"/>
          </a:p>
          <a:p>
            <a:r>
              <a:rPr lang="en-US" dirty="0"/>
              <a:t>Transferring a cargo bag is a two-step process. First, Robonaut would use its capable human-like hands to unbuckle the bag’s launch harness and park the bag temporarily on a nearby magnetic fixture. Then, Astrobee, which can move faster between modules, would fetch the bag and carry it to a stowage location in the Gateway. This approach makes best use of the different capabilities of the two robots and further shortens the total execution time because the robots can work in parallel.</a:t>
            </a:r>
          </a:p>
        </p:txBody>
      </p:sp>
      <p:sp>
        <p:nvSpPr>
          <p:cNvPr id="4" name="Slide Number Placeholder 3"/>
          <p:cNvSpPr>
            <a:spLocks noGrp="1"/>
          </p:cNvSpPr>
          <p:nvPr>
            <p:ph type="sldNum" sz="quarter" idx="5"/>
          </p:nvPr>
        </p:nvSpPr>
        <p:spPr/>
        <p:txBody>
          <a:bodyPr/>
          <a:lstStyle/>
          <a:p>
            <a:fld id="{041DDCF2-9B85-7E48-A229-6803093FC2E2}" type="slidenum">
              <a:rPr lang="en-US" smtClean="0"/>
              <a:t>15</a:t>
            </a:fld>
            <a:endParaRPr lang="en-US" dirty="0"/>
          </a:p>
        </p:txBody>
      </p:sp>
    </p:spTree>
    <p:extLst>
      <p:ext uri="{BB962C8B-B14F-4D97-AF65-F5344CB8AC3E}">
        <p14:creationId xmlns:p14="http://schemas.microsoft.com/office/powerpoint/2010/main" val="1180733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software simulation demo starts with an operator setting the goal that the bag should end up in the target location.</a:t>
            </a:r>
          </a:p>
          <a:p>
            <a:endParaRPr lang="en-US" dirty="0"/>
          </a:p>
          <a:p>
            <a:r>
              <a:rPr lang="en-US" dirty="0"/>
              <a:t>Then the automated planning system generates a multi-robot plan to achieve the goal. You can see the plan steps here.</a:t>
            </a:r>
          </a:p>
          <a:p>
            <a:endParaRPr lang="en-US" dirty="0"/>
          </a:p>
          <a:p>
            <a:r>
              <a:rPr lang="en-US" dirty="0"/>
              <a:t>During execution, the operator can follow along and see what step is currently in progress.</a:t>
            </a:r>
          </a:p>
          <a:p>
            <a:endParaRPr lang="en-US" dirty="0"/>
          </a:p>
          <a:p>
            <a:r>
              <a:rPr lang="en-US" dirty="0"/>
              <a:t>Robonaut first needs to move into position to pick up the bag. Its motion planner calculates the shortest path for moving its feet and torso so that it can reach the bag. Next, Robonaut would unbuckle the bag’s launch harness, but we elected not to represent the harness in this simulation because the harness dynamics are difficult to simulate accurately, and a Robonaut ground unit has previously demonstrated unbuckling straps in a lab setting.</a:t>
            </a:r>
          </a:p>
          <a:p>
            <a:endParaRPr lang="en-US" dirty="0"/>
          </a:p>
          <a:p>
            <a:r>
              <a:rPr lang="en-US" dirty="0"/>
              <a:t>Next, Robonaut will move to temporarily park the bag on a magnetic fixture and move out of the way to wait for Astrobee to arrive. Notice that if this scenario included more bags, Robonaut could immediately start working on the next bag while Astrobee moves the first bag.</a:t>
            </a:r>
          </a:p>
          <a:p>
            <a:endParaRPr lang="en-US" dirty="0"/>
          </a:p>
          <a:p>
            <a:r>
              <a:rPr lang="en-US" dirty="0"/>
              <a:t>You’ll see Astrobee fly to the pickup location and use its small arm to grasp the bag, then command the magnetic fixture to release, then carry the bag to the Kibo module, and finally drop it off in its stowage location.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41DDCF2-9B85-7E48-A229-6803093FC2E2}" type="slidenum">
              <a:rPr lang="en-US" smtClean="0"/>
              <a:t>16</a:t>
            </a:fld>
            <a:endParaRPr lang="en-US" dirty="0"/>
          </a:p>
        </p:txBody>
      </p:sp>
    </p:spTree>
    <p:extLst>
      <p:ext uri="{BB962C8B-B14F-4D97-AF65-F5344CB8AC3E}">
        <p14:creationId xmlns:p14="http://schemas.microsoft.com/office/powerpoint/2010/main" val="496778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work on ISAAC phase 2 is still in progress. Phase 2 focuses on improving our integrated control interface, and applying ISAAC technology to autonomous logistics, as you just saw in the video.</a:t>
            </a:r>
          </a:p>
          <a:p>
            <a:endParaRPr lang="en-US" dirty="0"/>
          </a:p>
        </p:txBody>
      </p:sp>
      <p:sp>
        <p:nvSpPr>
          <p:cNvPr id="4" name="Slide Number Placeholder 3"/>
          <p:cNvSpPr>
            <a:spLocks noGrp="1"/>
          </p:cNvSpPr>
          <p:nvPr>
            <p:ph type="sldNum" sz="quarter" idx="5"/>
          </p:nvPr>
        </p:nvSpPr>
        <p:spPr/>
        <p:txBody>
          <a:bodyPr/>
          <a:lstStyle/>
          <a:p>
            <a:fld id="{041DDCF2-9B85-7E48-A229-6803093FC2E2}" type="slidenum">
              <a:rPr lang="en-US" smtClean="0"/>
              <a:t>17</a:t>
            </a:fld>
            <a:endParaRPr lang="en-US" dirty="0"/>
          </a:p>
        </p:txBody>
      </p:sp>
    </p:spTree>
    <p:extLst>
      <p:ext uri="{BB962C8B-B14F-4D97-AF65-F5344CB8AC3E}">
        <p14:creationId xmlns:p14="http://schemas.microsoft.com/office/powerpoint/2010/main" val="2983069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our work developing ISAAC mapping software for Astrobee, we recognized that Astrobee’s baseline flight software had some limitations that were blocking us. Luckily, the ISAAC team includes some of the original Astrobee software developers who know the system well, and we were able to provide some enhancements that should benefit all Astrobee users.</a:t>
            </a:r>
          </a:p>
          <a:p>
            <a:endParaRPr lang="en-US" dirty="0"/>
          </a:p>
          <a:p>
            <a:r>
              <a:rPr lang="en-US" dirty="0"/>
              <a:t>Most importantly, Astrobee was having trouble with reliably navigating in the ISS, which is a critical capability for ISAAC’s autonomous mapping surveys. The Astrobee navigation software that worked great in the simple environment of Astrobee’s Granite Lab testing facility at NASA Ames was not as reliable in the highly cluttered and dynamic ISS environment, where moved items or changes in lighting could confuse an Astrobee so it wouldn’t recognize the visual landmarks it relied on to get a position fix. The ISAAC team was able to improve that situation a lot by implementing a graph localizer that more accurately integrates relative position updates from Astrobee’s visual/inertial odometry module, as compared to the baseline localizer, which used a Kalman filter. When tested on 12 ISS telemetry data sets, the graph localizer reduced the number of “lost robot” events from two to zero and reduced the average position error by more than 50%. More importantly, since the graph localizer was deployed, there have been several Astrobee ISS activities that achieved multiple hours of free flying with no astronaut assistance needed.</a:t>
            </a:r>
          </a:p>
          <a:p>
            <a:endParaRPr lang="en-US" dirty="0"/>
          </a:p>
          <a:p>
            <a:r>
              <a:rPr lang="en-US" dirty="0"/>
              <a:t>Another ISAAC contribution was making Astrobee’s highest-resolution camera, the SciCam, available for computer vision. Previously, the SciCam had only been used to provide streaming video to a human operator. ISAAC developed a capability to capture full-resolution SciCam images with fixed focus, and a customized calibration tool to enable SciCam images to be accurately cross-registered with Astrobee’s other cameras to form a coherent 3D map.</a:t>
            </a:r>
          </a:p>
          <a:p>
            <a:endParaRPr lang="en-US" dirty="0"/>
          </a:p>
          <a:p>
            <a:r>
              <a:rPr lang="en-US" dirty="0"/>
              <a:t>There were also many smaller updates we don’t have time to go into.</a:t>
            </a:r>
          </a:p>
          <a:p>
            <a:endParaRPr lang="en-US" dirty="0"/>
          </a:p>
          <a:p>
            <a:r>
              <a:rPr lang="en-US" dirty="0"/>
              <a:t>We hope these ISAAC improvements to Astrobee will continue to help other Astrobee users in the future.</a:t>
            </a:r>
          </a:p>
        </p:txBody>
      </p:sp>
      <p:sp>
        <p:nvSpPr>
          <p:cNvPr id="4" name="Slide Number Placeholder 3"/>
          <p:cNvSpPr>
            <a:spLocks noGrp="1"/>
          </p:cNvSpPr>
          <p:nvPr>
            <p:ph type="sldNum" sz="quarter" idx="5"/>
          </p:nvPr>
        </p:nvSpPr>
        <p:spPr/>
        <p:txBody>
          <a:bodyPr/>
          <a:lstStyle/>
          <a:p>
            <a:fld id="{041DDCF2-9B85-7E48-A229-6803093FC2E2}" type="slidenum">
              <a:rPr lang="en-US" smtClean="0"/>
              <a:t>18</a:t>
            </a:fld>
            <a:endParaRPr lang="en-US" dirty="0"/>
          </a:p>
        </p:txBody>
      </p:sp>
    </p:spTree>
    <p:extLst>
      <p:ext uri="{BB962C8B-B14F-4D97-AF65-F5344CB8AC3E}">
        <p14:creationId xmlns:p14="http://schemas.microsoft.com/office/powerpoint/2010/main" val="353149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recent update is that last month, ISAAC was able to work with the SoundSee team from Bosch USA to collect ISS acoustic data that could enable us to add a whole new layer to the ISAAC multi-sensor map, which would show the 3D locations of different types of sound sources on the ISS.</a:t>
            </a:r>
          </a:p>
          <a:p>
            <a:endParaRPr lang="en-US" dirty="0"/>
          </a:p>
          <a:p>
            <a:r>
              <a:rPr lang="en-US" dirty="0"/>
              <a:t>The SoundSee Astrobee payload is an array of 20 microphones that is designed to map sound sources and to perform audio analytics. For example, it could assess the health status of a moving part based on the noise it produces.</a:t>
            </a:r>
          </a:p>
          <a:p>
            <a:endParaRPr lang="en-US" dirty="0"/>
          </a:p>
          <a:p>
            <a:r>
              <a:rPr lang="en-US" dirty="0"/>
              <a:t>ISAAC worked with the SoundSee team to develop a SoundSee mapping concept of operations and we helped operate Astrobee on the ISS during these activities. Both teams have talented interns who are in the process of analyzing the data and developing the software to generate acoustic 3D maps. We hope to have initial results in the next few weeks.</a:t>
            </a:r>
          </a:p>
        </p:txBody>
      </p:sp>
      <p:sp>
        <p:nvSpPr>
          <p:cNvPr id="4" name="Slide Number Placeholder 3"/>
          <p:cNvSpPr>
            <a:spLocks noGrp="1"/>
          </p:cNvSpPr>
          <p:nvPr>
            <p:ph type="sldNum" sz="quarter" idx="5"/>
          </p:nvPr>
        </p:nvSpPr>
        <p:spPr/>
        <p:txBody>
          <a:bodyPr/>
          <a:lstStyle/>
          <a:p>
            <a:fld id="{041DDCF2-9B85-7E48-A229-6803093FC2E2}" type="slidenum">
              <a:rPr lang="en-US" smtClean="0"/>
              <a:t>19</a:t>
            </a:fld>
            <a:endParaRPr lang="en-US" dirty="0"/>
          </a:p>
        </p:txBody>
      </p:sp>
    </p:spTree>
    <p:extLst>
      <p:ext uri="{BB962C8B-B14F-4D97-AF65-F5344CB8AC3E}">
        <p14:creationId xmlns:p14="http://schemas.microsoft.com/office/powerpoint/2010/main" val="1139356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ISAAC is a three-year research project running from 2020 to 2022.</a:t>
            </a:r>
          </a:p>
          <a:p>
            <a:endParaRPr lang="en-US" dirty="0"/>
          </a:p>
          <a:p>
            <a:r>
              <a:rPr lang="en-US" dirty="0"/>
              <a:t>We're developing technology for autonomous caretaking of spacecraft primarily during uncrewed mission phases. ISAAC is led by NASA Ames Research Center with collaboration from Johnson Space Center.</a:t>
            </a:r>
          </a:p>
          <a:p>
            <a:endParaRPr lang="en-US" dirty="0"/>
          </a:p>
          <a:p>
            <a:r>
              <a:rPr lang="en-US" dirty="0"/>
              <a:t>Our goal is to integrate autonomous intra-vehicular robots, or IVR, both with spacecraft infrastructure systems like power and life support, as well as with ground control.</a:t>
            </a:r>
          </a:p>
          <a:p>
            <a:endParaRPr lang="en-US" dirty="0"/>
          </a:p>
          <a:p>
            <a:r>
              <a:rPr lang="en-US" dirty="0"/>
              <a:t>We're focusing on capabilities required for NASA's Gateway outpost near the Moon, but that also apply to human missions to Mars and beyond.</a:t>
            </a:r>
          </a:p>
          <a:p>
            <a:endParaRPr lang="en-US" dirty="0"/>
          </a:p>
          <a:p>
            <a:r>
              <a:rPr lang="en-US" dirty="0"/>
              <a:t>Our approach is to test with existing IVR on the ISS, robots like Astrobee and Robonaut, but we're using them as an analog for future IVR that will be deployed on Gateway.</a:t>
            </a:r>
          </a:p>
          <a:p>
            <a:endParaRPr lang="en-US" dirty="0"/>
          </a:p>
          <a:p>
            <a:r>
              <a:rPr lang="en-US" dirty="0"/>
              <a:t>Some things that are not in scope for ISAAC are developing the IVR needed for Gateway or developing Gateway flight software. Those are vital tasks but not what we’re working on here.</a:t>
            </a:r>
          </a:p>
        </p:txBody>
      </p:sp>
      <p:sp>
        <p:nvSpPr>
          <p:cNvPr id="4" name="Slide Number Placeholder 3"/>
          <p:cNvSpPr>
            <a:spLocks noGrp="1"/>
          </p:cNvSpPr>
          <p:nvPr>
            <p:ph type="sldNum" sz="quarter" idx="5"/>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9271965F-9DF4-4BB4-A7DA-E7D5B682BED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146"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62462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ISAAC is a team effort. I would of course like to thank all of the ISAAC core team members whose names are listed on the cover page who worked so hard to develop this technology, but I also want to thank our network of research collaborators from around the country, including NASA graduate research fellows from several universities, various developers of Astrobee sensor payloads whose data we hope to eventually integrate into ISAAC multi-sensor maps, and the two “Smart Habitats” Space Technology Research Institutes, which are university research consortiums that are providing us with a pipeline of both innovative concepts and talented interns.</a:t>
            </a:r>
          </a:p>
        </p:txBody>
      </p:sp>
      <p:sp>
        <p:nvSpPr>
          <p:cNvPr id="4" name="Slide Number Placeholder 3"/>
          <p:cNvSpPr>
            <a:spLocks noGrp="1"/>
          </p:cNvSpPr>
          <p:nvPr>
            <p:ph type="sldNum" sz="quarter" idx="5"/>
          </p:nvPr>
        </p:nvSpPr>
        <p:spPr/>
        <p:txBody>
          <a:bodyPr/>
          <a:lstStyle/>
          <a:p>
            <a:fld id="{041DDCF2-9B85-7E48-A229-6803093FC2E2}" type="slidenum">
              <a:rPr lang="en-US" smtClean="0"/>
              <a:t>20</a:t>
            </a:fld>
            <a:endParaRPr lang="en-US" dirty="0"/>
          </a:p>
        </p:txBody>
      </p:sp>
    </p:spTree>
    <p:extLst>
      <p:ext uri="{BB962C8B-B14F-4D97-AF65-F5344CB8AC3E}">
        <p14:creationId xmlns:p14="http://schemas.microsoft.com/office/powerpoint/2010/main" val="332470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we’ll talk about some of the near-term next steps for ISAAC.</a:t>
            </a:r>
          </a:p>
          <a:p>
            <a:endParaRPr lang="en-US" dirty="0"/>
          </a:p>
          <a:p>
            <a:r>
              <a:rPr lang="en-US" dirty="0"/>
              <a:t>We’re just wrapping up some improvements to the phase 2 cargo transport scenario we showed earlier. We're scaling up so that the automated planner generates larger multi-robot coordinated plans that include several cargo bags. We’re demonstrating reacting to an action failure by re-invoking the planner, which can generate a Plan B approach, and we’re improving the operator interface.</a:t>
            </a:r>
          </a:p>
          <a:p>
            <a:endParaRPr lang="en-US" dirty="0"/>
          </a:p>
          <a:p>
            <a:r>
              <a:rPr lang="en-US" dirty="0"/>
              <a:t>Another area of upcoming work is extending our effort on multi-sensor 3D mapping. We recognize a need to improve the quality of the 3D maps and get rid of some of the reconstruction artifacts. We also plan to make the survey operations more robust and expand the coverage to include multiple ISS modules. And we hope to make the resulting 3D maps available in a way that will actually help ISS operations. Within the ISAAC team, we’ve already found ourselves using our own 3D maps to understand what ISS payloads are where and decide precisely where Astrobee should fly in an upcoming activity. We think they’re going to be broadly useful to mission controllers as well, for example, to figure out where there’s really space available to stow cargo that’s about to arrive, or to do a safety check looking for clutter that could block the astronauts’ exit path in an emergency.</a:t>
            </a:r>
          </a:p>
          <a:p>
            <a:endParaRPr lang="en-US" dirty="0"/>
          </a:p>
          <a:p>
            <a:r>
              <a:rPr lang="en-US" dirty="0"/>
              <a:t>And as we continue to stretch the envelope of Astrobee capabilities, we’ll also continue to invest in flight software improvements that will benefit other users.</a:t>
            </a:r>
          </a:p>
          <a:p>
            <a:endParaRPr lang="en-US" dirty="0"/>
          </a:p>
          <a:p>
            <a:endParaRPr lang="en-US" dirty="0"/>
          </a:p>
        </p:txBody>
      </p:sp>
      <p:sp>
        <p:nvSpPr>
          <p:cNvPr id="4" name="Slide Number Placeholder 3"/>
          <p:cNvSpPr>
            <a:spLocks noGrp="1"/>
          </p:cNvSpPr>
          <p:nvPr>
            <p:ph type="sldNum" sz="quarter" idx="5"/>
          </p:nvPr>
        </p:nvSpPr>
        <p:spPr/>
        <p:txBody>
          <a:bodyPr/>
          <a:lstStyle/>
          <a:p>
            <a:fld id="{041DDCF2-9B85-7E48-A229-6803093FC2E2}" type="slidenum">
              <a:rPr lang="en-US" smtClean="0"/>
              <a:t>21</a:t>
            </a:fld>
            <a:endParaRPr lang="en-US" dirty="0"/>
          </a:p>
        </p:txBody>
      </p:sp>
    </p:spTree>
    <p:extLst>
      <p:ext uri="{BB962C8B-B14F-4D97-AF65-F5344CB8AC3E}">
        <p14:creationId xmlns:p14="http://schemas.microsoft.com/office/powerpoint/2010/main" val="735695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so much for listening, and we hope to hear from you at our Q&amp;A session during the conference!</a:t>
            </a:r>
          </a:p>
        </p:txBody>
      </p:sp>
      <p:sp>
        <p:nvSpPr>
          <p:cNvPr id="4" name="Slide Number Placeholder 3"/>
          <p:cNvSpPr>
            <a:spLocks noGrp="1"/>
          </p:cNvSpPr>
          <p:nvPr>
            <p:ph type="sldNum" sz="quarter" idx="5"/>
          </p:nvPr>
        </p:nvSpPr>
        <p:spPr/>
        <p:txBody>
          <a:bodyPr/>
          <a:lstStyle/>
          <a:p>
            <a:fld id="{041DDCF2-9B85-7E48-A229-6803093FC2E2}" type="slidenum">
              <a:rPr lang="en-US" smtClean="0"/>
              <a:t>22</a:t>
            </a:fld>
            <a:endParaRPr lang="en-US" dirty="0"/>
          </a:p>
        </p:txBody>
      </p:sp>
    </p:spTree>
    <p:extLst>
      <p:ext uri="{BB962C8B-B14F-4D97-AF65-F5344CB8AC3E}">
        <p14:creationId xmlns:p14="http://schemas.microsoft.com/office/powerpoint/2010/main" val="163871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ISAAC project is motivated by recognizing that future human missions like the Gateway will be uncrewed for extended periods. During these periods we need autonomous systems that can:</a:t>
            </a:r>
          </a:p>
          <a:p>
            <a:r>
              <a:rPr lang="en-US" dirty="0"/>
              <a:t>- Detect, isolate, and recover from faults</a:t>
            </a:r>
          </a:p>
          <a:p>
            <a:r>
              <a:rPr lang="en-US" dirty="0"/>
              <a:t>- Perform routine maintenance</a:t>
            </a:r>
          </a:p>
          <a:p>
            <a:r>
              <a:rPr lang="en-US" dirty="0"/>
              <a:t>- Transfer cargo and track inventory</a:t>
            </a:r>
          </a:p>
          <a:p>
            <a:r>
              <a:rPr lang="en-US" dirty="0"/>
              <a:t>- A variety of other tasks.</a:t>
            </a:r>
          </a:p>
          <a:p>
            <a:endParaRPr lang="en-US" dirty="0"/>
          </a:p>
          <a:p>
            <a:r>
              <a:rPr lang="en-US" dirty="0"/>
              <a:t>Through all of this, we have to minimize our reliance on ground operators because of the long communication latency and extended loss-of-signal periods.</a:t>
            </a:r>
          </a:p>
          <a:p>
            <a:endParaRPr lang="en-US" dirty="0"/>
          </a:p>
          <a:p>
            <a:r>
              <a:rPr lang="en-US" dirty="0"/>
              <a:t>You can get a sense of the possible impact of ISAAC by noticing that the Gateway Ground Rules &amp; Assumptions assume that crew will spend 3.5 hours each day working on non-utilization / non-exercise tasks, so if we can offload a significant amount of that time, that’s a big win for crew productivity and science utilization.</a:t>
            </a:r>
          </a:p>
          <a:p>
            <a:endParaRPr lang="en-US" dirty="0"/>
          </a:p>
          <a:p>
            <a:r>
              <a:rPr lang="en-US" dirty="0"/>
              <a:t>ISAAC is providing the glue between robots and vehicle systems through three technical thrusts: integrated data, coordinated execution, and an integrated control interface, which I’ll go through on the next few slides.</a:t>
            </a:r>
          </a:p>
          <a:p>
            <a:endParaRPr lang="en-US" dirty="0"/>
          </a:p>
          <a:p>
            <a:r>
              <a:rPr lang="en-US" dirty="0"/>
              <a:t>Our infusion path into Gateway is through interacting with two of the Gateway working groups for Intra-Vehicular Robotics and the Vehicle System Manager coordination software. The ISAAC project also has a memorandum of understanding with the Gateway Program.</a:t>
            </a:r>
          </a:p>
        </p:txBody>
      </p:sp>
      <p:sp>
        <p:nvSpPr>
          <p:cNvPr id="4" name="Slide Number Placeholder 3"/>
          <p:cNvSpPr>
            <a:spLocks noGrp="1"/>
          </p:cNvSpPr>
          <p:nvPr>
            <p:ph type="sldNum" sz="quarter" idx="5"/>
          </p:nvPr>
        </p:nvSpPr>
        <p:spPr/>
        <p:txBody>
          <a:bodyPr/>
          <a:lstStyle/>
          <a:p>
            <a:fld id="{041DDCF2-9B85-7E48-A229-6803093FC2E2}" type="slidenum">
              <a:rPr lang="en-US" smtClean="0"/>
              <a:t>3</a:t>
            </a:fld>
            <a:endParaRPr lang="en-US" dirty="0"/>
          </a:p>
        </p:txBody>
      </p:sp>
    </p:spTree>
    <p:extLst>
      <p:ext uri="{BB962C8B-B14F-4D97-AF65-F5344CB8AC3E}">
        <p14:creationId xmlns:p14="http://schemas.microsoft.com/office/powerpoint/2010/main" val="244662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sz="1600" dirty="0"/>
          </a:p>
          <a:p>
            <a:r>
              <a:rPr lang="en-US" sz="1600" dirty="0"/>
              <a:t>Now we’ll go over ISAAC’s three technical thrusts</a:t>
            </a:r>
          </a:p>
        </p:txBody>
      </p:sp>
      <p:sp>
        <p:nvSpPr>
          <p:cNvPr id="4" name="Slide Number Placeholder 3"/>
          <p:cNvSpPr>
            <a:spLocks noGrp="1"/>
          </p:cNvSpPr>
          <p:nvPr>
            <p:ph type="sldNum" sz="quarter" idx="10"/>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9271965F-9DF4-4BB4-A7DA-E7D5B682BED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146"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8875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sz="1600" dirty="0"/>
          </a:p>
          <a:p>
            <a:r>
              <a:rPr lang="en-US" sz="1600" dirty="0"/>
              <a:t>The </a:t>
            </a:r>
            <a:r>
              <a:rPr lang="en-US" sz="1600" u="sng" dirty="0"/>
              <a:t>Integrated Data</a:t>
            </a:r>
            <a:r>
              <a:rPr lang="en-US" sz="1600" u="none" dirty="0"/>
              <a:t> thrust i</a:t>
            </a:r>
            <a:r>
              <a:rPr lang="en-US" sz="1600" dirty="0"/>
              <a:t>s</a:t>
            </a:r>
            <a:r>
              <a:rPr lang="en-US" sz="1600" baseline="0" dirty="0"/>
              <a:t> about unifying telemetry from the different subsystems and robots, and making it available for integrated analysis, whether that is serving onboard autonomy or operator situation awareness.</a:t>
            </a:r>
          </a:p>
          <a:p>
            <a:endParaRPr lang="en-US" sz="1600" baseline="0" dirty="0"/>
          </a:p>
          <a:p>
            <a:r>
              <a:rPr lang="en-US" sz="1600" baseline="0" dirty="0"/>
              <a:t>Using a motivating example of a leak caused by a micrometeoroid impact, you would detect the leak using life support pressure sensing and isolate the location of the leak using robotic sensing. These are different telemetry sources, but for fault management, to understand the situation, you need to have access to both sources, and they need to be linked and registered with each other.</a:t>
            </a:r>
            <a:endParaRPr lang="en-US" sz="1600" dirty="0"/>
          </a:p>
        </p:txBody>
      </p:sp>
      <p:sp>
        <p:nvSpPr>
          <p:cNvPr id="4" name="Slide Number Placeholder 3"/>
          <p:cNvSpPr>
            <a:spLocks noGrp="1"/>
          </p:cNvSpPr>
          <p:nvPr>
            <p:ph type="sldNum" sz="quarter" idx="10"/>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9271965F-9DF4-4BB4-A7DA-E7D5B682BED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146"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7109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sz="1600" u="none" dirty="0"/>
          </a:p>
          <a:p>
            <a:endParaRPr lang="en-US" sz="1600" u="none" dirty="0"/>
          </a:p>
          <a:p>
            <a:r>
              <a:rPr lang="en-US" sz="1600" u="none" dirty="0"/>
              <a:t>The </a:t>
            </a:r>
            <a:r>
              <a:rPr lang="en-US" sz="1600" u="sng" dirty="0"/>
              <a:t>Coordinated</a:t>
            </a:r>
            <a:r>
              <a:rPr lang="en-US" sz="1600" u="sng" baseline="0" dirty="0"/>
              <a:t> Execution</a:t>
            </a:r>
            <a:r>
              <a:rPr lang="en-US" sz="1600" u="none" baseline="0" dirty="0"/>
              <a:t> thrust </a:t>
            </a:r>
            <a:r>
              <a:rPr lang="en-US" sz="1600" dirty="0"/>
              <a:t>is about unifying the commanding framework between spacecraft subsystems and robots and bringing in higher-level management so you can</a:t>
            </a:r>
            <a:r>
              <a:rPr lang="en-US" sz="1600" baseline="0" dirty="0"/>
              <a:t> have the components collaborate effectively.</a:t>
            </a:r>
          </a:p>
          <a:p>
            <a:endParaRPr lang="en-US" sz="1600" baseline="0" dirty="0"/>
          </a:p>
          <a:p>
            <a:r>
              <a:rPr lang="en-US" sz="1600" baseline="0" dirty="0"/>
              <a:t>In the leak scenario, you detect the leak with vehicle sensing, isolate the leak with a mobile inspector robot, and patch the leak with a mobile manipulator robot. But clearly you need a higher-level manager to coordinate this task, and the commanding of the different components needs to be linked and registered in common terms. For example, we need to have a common frame of reference, so the mobile inspector can communicate the leak location in terms that the mobile manipulator understands.</a:t>
            </a:r>
          </a:p>
        </p:txBody>
      </p:sp>
      <p:sp>
        <p:nvSpPr>
          <p:cNvPr id="4" name="Slide Number Placeholder 3"/>
          <p:cNvSpPr>
            <a:spLocks noGrp="1"/>
          </p:cNvSpPr>
          <p:nvPr>
            <p:ph type="sldNum" sz="quarter" idx="10"/>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9271965F-9DF4-4BB4-A7DA-E7D5B682BED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146"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27218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sz="1600" dirty="0"/>
          </a:p>
          <a:p>
            <a:r>
              <a:rPr lang="en-US" sz="1600" dirty="0"/>
              <a:t>And ISAAC’s final technical thrust is </a:t>
            </a:r>
            <a:r>
              <a:rPr lang="en-US" sz="1600" baseline="0" dirty="0"/>
              <a:t>an </a:t>
            </a:r>
            <a:r>
              <a:rPr lang="en-US" sz="1600" u="sng" baseline="0" dirty="0"/>
              <a:t>Integrated Control Interface</a:t>
            </a:r>
            <a:r>
              <a:rPr lang="en-US" sz="1600" baseline="0" dirty="0"/>
              <a:t>.</a:t>
            </a:r>
          </a:p>
          <a:p>
            <a:endParaRPr lang="en-US" sz="1600" baseline="0" dirty="0"/>
          </a:p>
          <a:p>
            <a:r>
              <a:rPr lang="en-US" sz="1600" dirty="0"/>
              <a:t>This thrust is about unifying things</a:t>
            </a:r>
            <a:r>
              <a:rPr lang="en-US" sz="1600" baseline="0" dirty="0"/>
              <a:t> not just on the spacecraft side, but also on the ground side. For example, if your fault diagnosis engine gathers clues across subsystems, your operator interface should be able to show you all of that information together in one place. And operators need good situation awareness about all the threads of coordinated execution so they can intervene if needed.</a:t>
            </a:r>
            <a:endParaRPr lang="en-US" sz="1600" dirty="0"/>
          </a:p>
        </p:txBody>
      </p:sp>
      <p:sp>
        <p:nvSpPr>
          <p:cNvPr id="4" name="Slide Number Placeholder 3"/>
          <p:cNvSpPr>
            <a:spLocks noGrp="1"/>
          </p:cNvSpPr>
          <p:nvPr>
            <p:ph type="sldNum" sz="quarter" idx="10"/>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9271965F-9DF4-4BB4-A7DA-E7D5B682BED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146"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92895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The technical thrusts we just discussed are cross-cutting for a variety of applications. We also have what we call capability areas, or ways we can apply those technical thrusts.</a:t>
            </a:r>
          </a:p>
          <a:p>
            <a:endParaRPr lang="en-US" dirty="0"/>
          </a:p>
          <a:p>
            <a:pPr marL="171450" indent="-171450">
              <a:buFontTx/>
              <a:buChar char="-"/>
            </a:pPr>
            <a:r>
              <a:rPr lang="en-US" dirty="0"/>
              <a:t>Autonomous state assessment is about staying aware of the vehicle state during uncrewed periods, using IVR and vehicle sensing together to identify any developing issues.</a:t>
            </a:r>
          </a:p>
          <a:p>
            <a:pPr marL="171450" indent="-171450">
              <a:buFontTx/>
              <a:buChar char="-"/>
            </a:pPr>
            <a:r>
              <a:rPr lang="en-US" dirty="0"/>
              <a:t>Autonomous logistics management is looking at a cargo transfer scenario, with the background that we may have uncrewed cargo vehicles visiting Gateway. The robots should be able to handle unpacking them and save the crew time.</a:t>
            </a:r>
          </a:p>
          <a:p>
            <a:pPr marL="171450" indent="-171450">
              <a:buFontTx/>
              <a:buChar char="-"/>
            </a:pPr>
            <a:r>
              <a:rPr lang="en-US" dirty="0"/>
              <a:t>Integrated fault management looks at how vehicle subsystems and IVR can work together to manage faults, as in our motivating scenario with the leak.</a:t>
            </a:r>
          </a:p>
        </p:txBody>
      </p:sp>
      <p:sp>
        <p:nvSpPr>
          <p:cNvPr id="4" name="Slide Number Placeholder 3"/>
          <p:cNvSpPr>
            <a:spLocks noGrp="1"/>
          </p:cNvSpPr>
          <p:nvPr>
            <p:ph type="sldNum" sz="quarter" idx="5"/>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9271965F-9DF4-4BB4-A7DA-E7D5B682BED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146"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0722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This schedule gives the context that we are nearing the end of year two in our three year project.</a:t>
            </a:r>
          </a:p>
          <a:p>
            <a:endParaRPr lang="en-US" dirty="0"/>
          </a:p>
          <a:p>
            <a:r>
              <a:rPr lang="en-US" dirty="0"/>
              <a:t>The project is split up into three phases that last more or less one year each. Today we’ll talk about final results from phase 1 and preliminary results from phase 2.</a:t>
            </a:r>
          </a:p>
        </p:txBody>
      </p:sp>
      <p:sp>
        <p:nvSpPr>
          <p:cNvPr id="4" name="Slide Number Placeholder 3"/>
          <p:cNvSpPr>
            <a:spLocks noGrp="1"/>
          </p:cNvSpPr>
          <p:nvPr>
            <p:ph type="sldNum" sz="quarter" idx="10"/>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9271965F-9DF4-4BB4-A7DA-E7D5B682BED6}"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457146"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917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563411"/>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4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4"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p>
            <a:pPr lvl="0"/>
            <a:r>
              <a:rPr lang="en-US" dirty="0"/>
              <a:t>Edit Master text style</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434419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29" tIns="45714" rIns="91429" bIns="45714"/>
          <a:lstStyle/>
          <a:p>
            <a:r>
              <a:rPr lang="en-US"/>
              <a:t>Click to edit Master title style</a:t>
            </a:r>
          </a:p>
        </p:txBody>
      </p:sp>
      <p:sp>
        <p:nvSpPr>
          <p:cNvPr id="3" name="Date Placeholder 3"/>
          <p:cNvSpPr>
            <a:spLocks noGrp="1"/>
          </p:cNvSpPr>
          <p:nvPr>
            <p:ph type="dt" sz="half" idx="10"/>
          </p:nvPr>
        </p:nvSpPr>
        <p:spPr>
          <a:xfrm>
            <a:off x="609600" y="6356351"/>
            <a:ext cx="2844800" cy="365125"/>
          </a:xfrm>
          <a:prstGeom prst="rect">
            <a:avLst/>
          </a:prstGeom>
        </p:spPr>
        <p:txBody>
          <a:bodyPr vert="horz" wrap="square" lIns="91429" tIns="45714" rIns="91429" bIns="45714" numCol="1" anchor="t" anchorCtr="0" compatLnSpc="1">
            <a:prstTxWarp prst="textNoShape">
              <a:avLst/>
            </a:prstTxWarp>
          </a:bodyPr>
          <a:lstStyle>
            <a:lvl1pPr>
              <a:defRPr sz="1400"/>
            </a:lvl1pPr>
          </a:lstStyle>
          <a:p>
            <a:endParaRPr lang="en-US">
              <a:solidFill>
                <a:prstClr val="black"/>
              </a:solidFill>
              <a:latin typeface="Arial" pitchFamily="34" charset="0"/>
              <a:ea typeface="ＭＳ Ｐゴシック" pitchFamily="34" charset="-128"/>
            </a:endParaRPr>
          </a:p>
        </p:txBody>
      </p:sp>
      <p:sp>
        <p:nvSpPr>
          <p:cNvPr id="4" name="Footer Placeholder 4"/>
          <p:cNvSpPr>
            <a:spLocks noGrp="1"/>
          </p:cNvSpPr>
          <p:nvPr>
            <p:ph type="ftr" sz="quarter" idx="11"/>
          </p:nvPr>
        </p:nvSpPr>
        <p:spPr>
          <a:xfrm>
            <a:off x="4165600" y="6356351"/>
            <a:ext cx="3860800" cy="365125"/>
          </a:xfrm>
          <a:prstGeom prst="rect">
            <a:avLst/>
          </a:prstGeom>
        </p:spPr>
        <p:txBody>
          <a:bodyPr lIns="91429" tIns="45714" rIns="91429" bIns="45714"/>
          <a:lstStyle>
            <a:lvl1pPr>
              <a:defRPr sz="1400">
                <a:latin typeface="Arial" charset="0"/>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txBox="1">
            <a:spLocks/>
          </p:cNvSpPr>
          <p:nvPr userDrawn="1"/>
        </p:nvSpPr>
        <p:spPr>
          <a:xfrm>
            <a:off x="11244942" y="6547759"/>
            <a:ext cx="947057" cy="310243"/>
          </a:xfrm>
          <a:prstGeom prst="rect">
            <a:avLst/>
          </a:prstGeom>
        </p:spPr>
        <p:txBody>
          <a:bodyPr lIns="91429" tIns="45714" rIns="91429" bIns="45714" anchor="ctr"/>
          <a:lstStyle>
            <a:defPPr>
              <a:defRPr lang="en-US"/>
            </a:defPPr>
            <a:lvl1pPr algn="r" defTabSz="457146" rtl="0" fontAlgn="base">
              <a:spcBef>
                <a:spcPct val="0"/>
              </a:spcBef>
              <a:spcAft>
                <a:spcPct val="0"/>
              </a:spcAft>
              <a:defRPr sz="1400" b="0" kern="1200">
                <a:solidFill>
                  <a:schemeClr val="tx1"/>
                </a:solidFill>
                <a:latin typeface="Arial" charset="0"/>
                <a:ea typeface="ＭＳ Ｐゴシック" charset="-128"/>
                <a:cs typeface="ＭＳ Ｐゴシック" charset="-128"/>
              </a:defRPr>
            </a:lvl1pPr>
            <a:lvl2pPr marL="45714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293"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440"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58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5733" algn="l" defTabSz="457146" rtl="0" eaLnBrk="1" latinLnBrk="0" hangingPunct="1">
              <a:defRPr sz="2400" kern="1200">
                <a:solidFill>
                  <a:schemeClr val="tx1"/>
                </a:solidFill>
                <a:latin typeface="Arial" charset="0"/>
                <a:ea typeface="ＭＳ Ｐゴシック" charset="-128"/>
                <a:cs typeface="ＭＳ Ｐゴシック" charset="-128"/>
              </a:defRPr>
            </a:lvl6pPr>
            <a:lvl7pPr marL="2742879" algn="l" defTabSz="457146" rtl="0" eaLnBrk="1" latinLnBrk="0" hangingPunct="1">
              <a:defRPr sz="2400" kern="1200">
                <a:solidFill>
                  <a:schemeClr val="tx1"/>
                </a:solidFill>
                <a:latin typeface="Arial" charset="0"/>
                <a:ea typeface="ＭＳ Ｐゴシック" charset="-128"/>
                <a:cs typeface="ＭＳ Ｐゴシック" charset="-128"/>
              </a:defRPr>
            </a:lvl7pPr>
            <a:lvl8pPr marL="3200026" algn="l" defTabSz="457146" rtl="0" eaLnBrk="1" latinLnBrk="0" hangingPunct="1">
              <a:defRPr sz="2400" kern="1200">
                <a:solidFill>
                  <a:schemeClr val="tx1"/>
                </a:solidFill>
                <a:latin typeface="Arial" charset="0"/>
                <a:ea typeface="ＭＳ Ｐゴシック" charset="-128"/>
                <a:cs typeface="ＭＳ Ｐゴシック" charset="-128"/>
              </a:defRPr>
            </a:lvl8pPr>
            <a:lvl9pPr marL="3657172" algn="l" defTabSz="457146" rtl="0" eaLnBrk="1" latinLnBrk="0" hangingPunct="1">
              <a:defRPr sz="2400" kern="1200">
                <a:solidFill>
                  <a:schemeClr val="tx1"/>
                </a:solidFill>
                <a:latin typeface="Arial" charset="0"/>
                <a:ea typeface="ＭＳ Ｐゴシック" charset="-128"/>
                <a:cs typeface="ＭＳ Ｐゴシック" charset="-128"/>
              </a:defRPr>
            </a:lvl9pPr>
          </a:lstStyle>
          <a:p>
            <a:fld id="{4336D8BB-1FBA-4ECE-B83B-DC345E7EB0EF}" type="slidenum">
              <a:rPr lang="en-US" sz="1400" smtClean="0"/>
              <a:pPr/>
              <a:t>‹#›</a:t>
            </a:fld>
            <a:endParaRPr lang="en-US" sz="1400"/>
          </a:p>
        </p:txBody>
      </p:sp>
    </p:spTree>
    <p:extLst>
      <p:ext uri="{BB962C8B-B14F-4D97-AF65-F5344CB8AC3E}">
        <p14:creationId xmlns:p14="http://schemas.microsoft.com/office/powerpoint/2010/main" val="2995534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itle 1"/>
          <p:cNvSpPr>
            <a:spLocks noGrp="1"/>
          </p:cNvSpPr>
          <p:nvPr>
            <p:ph type="title"/>
          </p:nvPr>
        </p:nvSpPr>
        <p:spPr>
          <a:xfrm>
            <a:off x="1727200" y="76200"/>
            <a:ext cx="8737600" cy="914400"/>
          </a:xfrm>
          <a:prstGeom prst="rect">
            <a:avLst/>
          </a:prstGeom>
        </p:spPr>
        <p:txBody>
          <a:bodyPr anchor="ctr"/>
          <a:lstStyle>
            <a:lvl1pPr>
              <a:defRPr sz="28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4" name="Slide Number Placeholder 5"/>
          <p:cNvSpPr>
            <a:spLocks noGrp="1"/>
          </p:cNvSpPr>
          <p:nvPr>
            <p:ph type="sldNum" sz="quarter" idx="4"/>
          </p:nvPr>
        </p:nvSpPr>
        <p:spPr>
          <a:xfrm>
            <a:off x="11244942" y="6547759"/>
            <a:ext cx="947057" cy="310243"/>
          </a:xfrm>
          <a:prstGeom prst="rect">
            <a:avLst/>
          </a:prstGeom>
        </p:spPr>
        <p:txBody>
          <a:bodyPr lIns="91429" tIns="45714" rIns="91429" bIns="45714" anchor="ctr"/>
          <a:lstStyle>
            <a:lvl1pPr algn="r">
              <a:defRPr sz="1400" b="0"/>
            </a:lvl1pPr>
          </a:lstStyle>
          <a:p>
            <a:fld id="{4336D8BB-1FBA-4ECE-B83B-DC345E7EB0EF}" type="slidenum">
              <a:rPr lang="en-US" smtClean="0"/>
              <a:pPr/>
              <a:t>‹#›</a:t>
            </a:fld>
            <a:endParaRPr lang="en-US"/>
          </a:p>
        </p:txBody>
      </p:sp>
    </p:spTree>
    <p:extLst>
      <p:ext uri="{BB962C8B-B14F-4D97-AF65-F5344CB8AC3E}">
        <p14:creationId xmlns:p14="http://schemas.microsoft.com/office/powerpoint/2010/main" val="624043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dirty="0">
              <a:solidFill>
                <a:schemeClr val="bg1">
                  <a:lumMod val="95000"/>
                  <a:lumOff val="5000"/>
                </a:schemeClr>
              </a:solidFill>
            </a:endParaRP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FY18</a:t>
            </a:r>
            <a:r>
              <a:rPr lang="en-US" sz="800" baseline="0" dirty="0">
                <a:solidFill>
                  <a:schemeClr val="bg1"/>
                </a:solidFill>
              </a:rPr>
              <a:t> Mid Year Review</a:t>
            </a:r>
            <a:endParaRPr lang="en-US" sz="800" dirty="0">
              <a:solidFill>
                <a:schemeClr val="bg1"/>
              </a:solidFill>
            </a:endParaRPr>
          </a:p>
        </p:txBody>
      </p:sp>
    </p:spTree>
    <p:extLst>
      <p:ext uri="{BB962C8B-B14F-4D97-AF65-F5344CB8AC3E}">
        <p14:creationId xmlns:p14="http://schemas.microsoft.com/office/powerpoint/2010/main" val="2321218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4067" y="0"/>
            <a:ext cx="9144000" cy="1066800"/>
          </a:xfrm>
          <a:prstGeom prst="rect">
            <a:avLst/>
          </a:prstGeom>
        </p:spPr>
        <p:txBody>
          <a:bodyPr anchor="ctr"/>
          <a:lstStyle>
            <a:lvl1pPr>
              <a:defRPr sz="2400" baseline="0">
                <a:solidFill>
                  <a:schemeClr val="bg1"/>
                </a:solidFill>
                <a:latin typeface="Arial Bold" charset="0"/>
              </a:defRPr>
            </a:lvl1pPr>
          </a:lstStyle>
          <a:p>
            <a:r>
              <a:rPr lang="en-US" dirty="0"/>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0" indent="0">
              <a:lnSpc>
                <a:spcPct val="95000"/>
              </a:lnSpc>
              <a:spcBef>
                <a:spcPts val="1000"/>
              </a:spcBef>
              <a:buFontTx/>
              <a:buNone/>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11676993" y="6642538"/>
            <a:ext cx="515007" cy="215462"/>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dirty="0"/>
          </a:p>
        </p:txBody>
      </p:sp>
    </p:spTree>
    <p:extLst>
      <p:ext uri="{BB962C8B-B14F-4D97-AF65-F5344CB8AC3E}">
        <p14:creationId xmlns:p14="http://schemas.microsoft.com/office/powerpoint/2010/main" val="910038564"/>
      </p:ext>
    </p:extLst>
  </p:cSld>
  <p:clrMapOvr>
    <a:masterClrMapping/>
  </p:clrMapOvr>
  <p:extLst>
    <p:ext uri="{DCECCB84-F9BA-43D5-87BE-67443E8EF086}">
      <p15:sldGuideLst xmlns:p15="http://schemas.microsoft.com/office/powerpoint/2012/main">
        <p15:guide id="1" orient="horz" pos="816">
          <p15:clr>
            <a:srgbClr val="FBAE40"/>
          </p15:clr>
        </p15:guide>
        <p15:guide id="2" pos="3840">
          <p15:clr>
            <a:srgbClr val="FBAE40"/>
          </p15:clr>
        </p15:guide>
        <p15:guide id="3" pos="67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xfrm>
            <a:off x="609600" y="6173788"/>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dirty="0"/>
          </a:p>
        </p:txBody>
      </p:sp>
      <p:sp>
        <p:nvSpPr>
          <p:cNvPr id="6" name="Footer Placeholder 4"/>
          <p:cNvSpPr>
            <a:spLocks noGrp="1"/>
          </p:cNvSpPr>
          <p:nvPr>
            <p:ph type="ftr" sz="quarter" idx="11"/>
          </p:nvPr>
        </p:nvSpPr>
        <p:spPr>
          <a:xfrm>
            <a:off x="4064000" y="616192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dirty="0"/>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FY18</a:t>
            </a:r>
            <a:r>
              <a:rPr lang="en-US" sz="800" baseline="0" dirty="0">
                <a:solidFill>
                  <a:schemeClr val="bg1"/>
                </a:solidFill>
              </a:rPr>
              <a:t> Mid Year Review</a:t>
            </a:r>
            <a:endParaRPr lang="en-US" sz="800" dirty="0">
              <a:solidFill>
                <a:schemeClr val="bg1"/>
              </a:solidFill>
            </a:endParaRPr>
          </a:p>
        </p:txBody>
      </p:sp>
    </p:spTree>
    <p:extLst>
      <p:ext uri="{BB962C8B-B14F-4D97-AF65-F5344CB8AC3E}">
        <p14:creationId xmlns:p14="http://schemas.microsoft.com/office/powerpoint/2010/main" val="292119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126164"/>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dirty="0"/>
          </a:p>
        </p:txBody>
      </p:sp>
      <p:sp>
        <p:nvSpPr>
          <p:cNvPr id="8" name="Footer Placeholder 4"/>
          <p:cNvSpPr>
            <a:spLocks noGrp="1"/>
          </p:cNvSpPr>
          <p:nvPr>
            <p:ph type="ftr" sz="quarter" idx="11"/>
          </p:nvPr>
        </p:nvSpPr>
        <p:spPr>
          <a:xfrm>
            <a:off x="4165600" y="612616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dirty="0"/>
          </a:p>
        </p:txBody>
      </p:sp>
      <p:sp>
        <p:nvSpPr>
          <p:cNvPr id="10"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11" name="TextBox 10"/>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FY18</a:t>
            </a:r>
            <a:r>
              <a:rPr lang="en-US" sz="800" baseline="0" dirty="0">
                <a:solidFill>
                  <a:schemeClr val="bg1"/>
                </a:solidFill>
              </a:rPr>
              <a:t> Mid Year Review</a:t>
            </a:r>
            <a:endParaRPr lang="en-US" sz="800" dirty="0">
              <a:solidFill>
                <a:schemeClr val="bg1"/>
              </a:solidFill>
            </a:endParaRPr>
          </a:p>
        </p:txBody>
      </p:sp>
    </p:spTree>
    <p:extLst>
      <p:ext uri="{BB962C8B-B14F-4D97-AF65-F5344CB8AC3E}">
        <p14:creationId xmlns:p14="http://schemas.microsoft.com/office/powerpoint/2010/main" val="3973234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2" name="Title 1"/>
          <p:cNvSpPr>
            <a:spLocks noGrp="1"/>
          </p:cNvSpPr>
          <p:nvPr>
            <p:ph type="title"/>
          </p:nvPr>
        </p:nvSpPr>
        <p:spPr>
          <a:xfrm>
            <a:off x="1625600" y="0"/>
            <a:ext cx="9144000" cy="1066800"/>
          </a:xfrm>
          <a:prstGeom prst="rect">
            <a:avLst/>
          </a:prstGeom>
        </p:spPr>
        <p:txBody>
          <a:bodyPr anchor="ctr"/>
          <a:lstStyle>
            <a:lvl1pPr>
              <a:defRPr lang="en-US" sz="2400" baseline="0">
                <a:solidFill>
                  <a:schemeClr val="bg1"/>
                </a:solidFill>
                <a:latin typeface="Arial Bold" charset="0"/>
              </a:defRPr>
            </a:lvl1pPr>
          </a:lstStyle>
          <a:p>
            <a:pPr lvl="0"/>
            <a:r>
              <a:rPr lang="en-US" dirty="0"/>
              <a:t>Click to edit Master title style</a:t>
            </a: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FY18</a:t>
            </a:r>
            <a:r>
              <a:rPr lang="en-US" sz="800" baseline="0" dirty="0">
                <a:solidFill>
                  <a:schemeClr val="bg1"/>
                </a:solidFill>
              </a:rPr>
              <a:t> Mid Year Review</a:t>
            </a:r>
            <a:endParaRPr lang="en-US" sz="800" dirty="0">
              <a:solidFill>
                <a:schemeClr val="bg1"/>
              </a:solidFill>
            </a:endParaRPr>
          </a:p>
        </p:txBody>
      </p:sp>
      <p:sp>
        <p:nvSpPr>
          <p:cNvPr id="5" name="TextBox 4"/>
          <p:cNvSpPr txBox="1"/>
          <p:nvPr userDrawn="1"/>
        </p:nvSpPr>
        <p:spPr>
          <a:xfrm>
            <a:off x="1" y="6629400"/>
            <a:ext cx="2834105" cy="215444"/>
          </a:xfrm>
          <a:prstGeom prst="rect">
            <a:avLst/>
          </a:prstGeom>
          <a:noFill/>
        </p:spPr>
        <p:txBody>
          <a:bodyPr wrap="square" rtlCol="0">
            <a:spAutoFit/>
          </a:bodyPr>
          <a:lstStyle/>
          <a:p>
            <a:r>
              <a:rPr lang="en-US" sz="800" dirty="0">
                <a:solidFill>
                  <a:schemeClr val="tx1"/>
                </a:solidFill>
              </a:rPr>
              <a:t>GCD FY20</a:t>
            </a:r>
            <a:r>
              <a:rPr lang="en-US" sz="800" baseline="0" dirty="0">
                <a:solidFill>
                  <a:schemeClr val="tx1"/>
                </a:solidFill>
              </a:rPr>
              <a:t> Annual Review</a:t>
            </a:r>
            <a:endParaRPr lang="en-US" sz="800" dirty="0">
              <a:solidFill>
                <a:schemeClr val="tx1"/>
              </a:solidFill>
            </a:endParaRPr>
          </a:p>
        </p:txBody>
      </p:sp>
    </p:spTree>
    <p:extLst>
      <p:ext uri="{BB962C8B-B14F-4D97-AF65-F5344CB8AC3E}">
        <p14:creationId xmlns:p14="http://schemas.microsoft.com/office/powerpoint/2010/main" val="23093240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6" name="TextBox 5"/>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FY18</a:t>
            </a:r>
            <a:r>
              <a:rPr lang="en-US" sz="800" baseline="0" dirty="0">
                <a:solidFill>
                  <a:schemeClr val="bg1"/>
                </a:solidFill>
              </a:rPr>
              <a:t> Mid Year Review</a:t>
            </a:r>
            <a:endParaRPr lang="en-US" sz="800" dirty="0">
              <a:solidFill>
                <a:schemeClr val="bg1"/>
              </a:solidFill>
            </a:endParaRPr>
          </a:p>
        </p:txBody>
      </p:sp>
    </p:spTree>
    <p:extLst>
      <p:ext uri="{BB962C8B-B14F-4D97-AF65-F5344CB8AC3E}">
        <p14:creationId xmlns:p14="http://schemas.microsoft.com/office/powerpoint/2010/main" val="3949949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445127"/>
            <a:ext cx="4011084" cy="872288"/>
          </a:xfrm>
          <a:prstGeom prst="rect">
            <a:avLst/>
          </a:prstGeo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1445127"/>
            <a:ext cx="6815667" cy="4393616"/>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599" y="2500560"/>
            <a:ext cx="4011084" cy="3521328"/>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dirty="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FY18</a:t>
            </a:r>
            <a:r>
              <a:rPr lang="en-US" sz="800" baseline="0" dirty="0">
                <a:solidFill>
                  <a:schemeClr val="bg1"/>
                </a:solidFill>
              </a:rPr>
              <a:t> Mid Year Review</a:t>
            </a:r>
            <a:endParaRPr lang="en-US" sz="800" dirty="0">
              <a:solidFill>
                <a:schemeClr val="bg1"/>
              </a:solidFill>
            </a:endParaRPr>
          </a:p>
        </p:txBody>
      </p:sp>
    </p:spTree>
    <p:extLst>
      <p:ext uri="{BB962C8B-B14F-4D97-AF65-F5344CB8AC3E}">
        <p14:creationId xmlns:p14="http://schemas.microsoft.com/office/powerpoint/2010/main" val="2806458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a:solidFill>
            <a:schemeClr val="tx1"/>
          </a:solidFill>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1548063"/>
            <a:ext cx="7315200" cy="3179512"/>
          </a:xfrm>
          <a:prstGeom prst="rect">
            <a:avLst/>
          </a:prstGeom>
          <a:solidFill>
            <a:schemeClr val="tx1"/>
          </a:solidFill>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a:solidFill>
            <a:schemeClr val="tx1"/>
          </a:solidFill>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FY18</a:t>
            </a:r>
            <a:r>
              <a:rPr lang="en-US" sz="800" baseline="0" dirty="0">
                <a:solidFill>
                  <a:schemeClr val="bg1"/>
                </a:solidFill>
              </a:rPr>
              <a:t> Mid Year Review</a:t>
            </a:r>
            <a:endParaRPr lang="en-US" sz="800" dirty="0">
              <a:solidFill>
                <a:schemeClr val="bg1"/>
              </a:solidFill>
            </a:endParaRPr>
          </a:p>
        </p:txBody>
      </p:sp>
    </p:spTree>
    <p:extLst>
      <p:ext uri="{BB962C8B-B14F-4D97-AF65-F5344CB8AC3E}">
        <p14:creationId xmlns:p14="http://schemas.microsoft.com/office/powerpoint/2010/main" val="170799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5"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42900" indent="-342900">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714500" indent="-34290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dirty="0"/>
              <a:t>Edit Master text style</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463010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dirty="0"/>
          </a:p>
        </p:txBody>
      </p:sp>
      <p:sp>
        <p:nvSpPr>
          <p:cNvPr id="8" name="TextBox 7"/>
          <p:cNvSpPr txBox="1"/>
          <p:nvPr userDrawn="1"/>
        </p:nvSpPr>
        <p:spPr>
          <a:xfrm>
            <a:off x="1" y="6629400"/>
            <a:ext cx="2834105" cy="215444"/>
          </a:xfrm>
          <a:prstGeom prst="rect">
            <a:avLst/>
          </a:prstGeom>
          <a:noFill/>
        </p:spPr>
        <p:txBody>
          <a:bodyPr wrap="square" rtlCol="0">
            <a:spAutoFit/>
          </a:bodyPr>
          <a:lstStyle/>
          <a:p>
            <a:r>
              <a:rPr lang="en-US" sz="800" dirty="0">
                <a:solidFill>
                  <a:schemeClr val="bg1"/>
                </a:solidFill>
              </a:rPr>
              <a:t>GCD FY18</a:t>
            </a:r>
            <a:r>
              <a:rPr lang="en-US" sz="800" baseline="0" dirty="0">
                <a:solidFill>
                  <a:schemeClr val="bg1"/>
                </a:solidFill>
              </a:rPr>
              <a:t> Mid Year Review</a:t>
            </a:r>
            <a:endParaRPr lang="en-US" sz="800" dirty="0">
              <a:solidFill>
                <a:schemeClr val="bg1"/>
              </a:solidFill>
            </a:endParaRPr>
          </a:p>
        </p:txBody>
      </p:sp>
    </p:spTree>
    <p:extLst>
      <p:ext uri="{BB962C8B-B14F-4D97-AF65-F5344CB8AC3E}">
        <p14:creationId xmlns:p14="http://schemas.microsoft.com/office/powerpoint/2010/main" val="2427204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458161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991A-E6B8-7149-911E-B9E6C1CC6E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93FB7D-E6E3-A34E-95EA-685DDE0BA4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F2860D-D50E-5F4B-A1B9-3BD558B6ECD8}"/>
              </a:ext>
            </a:extLst>
          </p:cNvPr>
          <p:cNvSpPr>
            <a:spLocks noGrp="1"/>
          </p:cNvSpPr>
          <p:nvPr>
            <p:ph type="dt" sz="half" idx="10"/>
          </p:nvPr>
        </p:nvSpPr>
        <p:spPr/>
        <p:txBody>
          <a:bodyPr/>
          <a:lstStyle/>
          <a:p>
            <a:fld id="{C5B0FB3F-E07A-7348-9C33-4AF1C73F3CCE}" type="datetime1">
              <a:rPr lang="en-US" smtClean="0"/>
              <a:t>8/6/21</a:t>
            </a:fld>
            <a:endParaRPr lang="en-US"/>
          </a:p>
        </p:txBody>
      </p:sp>
      <p:sp>
        <p:nvSpPr>
          <p:cNvPr id="5" name="Footer Placeholder 4">
            <a:extLst>
              <a:ext uri="{FF2B5EF4-FFF2-40B4-BE49-F238E27FC236}">
                <a16:creationId xmlns:a16="http://schemas.microsoft.com/office/drawing/2014/main" id="{A2AC694B-838B-A74B-BBEA-3FB7E5110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E7F12-5D07-564D-B282-E666862C41C7}"/>
              </a:ext>
            </a:extLst>
          </p:cNvPr>
          <p:cNvSpPr>
            <a:spLocks noGrp="1"/>
          </p:cNvSpPr>
          <p:nvPr>
            <p:ph type="sldNum" sz="quarter" idx="12"/>
          </p:nvPr>
        </p:nvSpPr>
        <p:spPr/>
        <p:txBody>
          <a:bodyPr/>
          <a:lstStyle/>
          <a:p>
            <a:fld id="{DBB6C483-694B-ED43-8B35-2975DF224F54}" type="slidenum">
              <a:rPr lang="en-US" smtClean="0"/>
              <a:t>‹#›</a:t>
            </a:fld>
            <a:endParaRPr lang="en-US"/>
          </a:p>
        </p:txBody>
      </p:sp>
    </p:spTree>
    <p:extLst>
      <p:ext uri="{BB962C8B-B14F-4D97-AF65-F5344CB8AC3E}">
        <p14:creationId xmlns:p14="http://schemas.microsoft.com/office/powerpoint/2010/main" val="1135387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309A-5F19-294B-BCD7-F861058A1C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3EEC5D-9042-BD47-8E37-BEFDFFBA2D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614C4-F340-2B49-A3A0-455EB4C2D01B}"/>
              </a:ext>
            </a:extLst>
          </p:cNvPr>
          <p:cNvSpPr>
            <a:spLocks noGrp="1"/>
          </p:cNvSpPr>
          <p:nvPr>
            <p:ph type="dt" sz="half" idx="10"/>
          </p:nvPr>
        </p:nvSpPr>
        <p:spPr/>
        <p:txBody>
          <a:bodyPr/>
          <a:lstStyle/>
          <a:p>
            <a:fld id="{AA685A19-31ED-E649-B07D-0F5A08AF5B83}" type="datetime1">
              <a:rPr lang="en-US" smtClean="0"/>
              <a:t>8/6/21</a:t>
            </a:fld>
            <a:endParaRPr lang="en-US"/>
          </a:p>
        </p:txBody>
      </p:sp>
      <p:sp>
        <p:nvSpPr>
          <p:cNvPr id="5" name="Footer Placeholder 4">
            <a:extLst>
              <a:ext uri="{FF2B5EF4-FFF2-40B4-BE49-F238E27FC236}">
                <a16:creationId xmlns:a16="http://schemas.microsoft.com/office/drawing/2014/main" id="{B2815062-3DA6-C340-9081-A6375599F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90DDD-2D57-044C-B8BE-257A655C4474}"/>
              </a:ext>
            </a:extLst>
          </p:cNvPr>
          <p:cNvSpPr>
            <a:spLocks noGrp="1"/>
          </p:cNvSpPr>
          <p:nvPr>
            <p:ph type="sldNum" sz="quarter" idx="12"/>
          </p:nvPr>
        </p:nvSpPr>
        <p:spPr>
          <a:xfrm>
            <a:off x="9448800" y="6492875"/>
            <a:ext cx="2743200" cy="365125"/>
          </a:xfrm>
        </p:spPr>
        <p:txBody>
          <a:bodyPr/>
          <a:lstStyle>
            <a:lvl1pPr>
              <a:defRPr sz="2000">
                <a:solidFill>
                  <a:schemeClr val="tx1"/>
                </a:solidFill>
              </a:defRPr>
            </a:lvl1pPr>
          </a:lstStyle>
          <a:p>
            <a:fld id="{DBB6C483-694B-ED43-8B35-2975DF224F54}" type="slidenum">
              <a:rPr lang="en-US" smtClean="0"/>
              <a:pPr/>
              <a:t>‹#›</a:t>
            </a:fld>
            <a:endParaRPr lang="en-US" dirty="0"/>
          </a:p>
        </p:txBody>
      </p:sp>
    </p:spTree>
    <p:extLst>
      <p:ext uri="{BB962C8B-B14F-4D97-AF65-F5344CB8AC3E}">
        <p14:creationId xmlns:p14="http://schemas.microsoft.com/office/powerpoint/2010/main" val="69129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40B45-EB41-E946-9CA6-53058E6F6B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BA6E59-4412-AC4B-97D3-723E5B6D2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720CEA-7056-6945-9F99-A0232FB35C3E}"/>
              </a:ext>
            </a:extLst>
          </p:cNvPr>
          <p:cNvSpPr>
            <a:spLocks noGrp="1"/>
          </p:cNvSpPr>
          <p:nvPr>
            <p:ph type="dt" sz="half" idx="10"/>
          </p:nvPr>
        </p:nvSpPr>
        <p:spPr/>
        <p:txBody>
          <a:bodyPr/>
          <a:lstStyle/>
          <a:p>
            <a:fld id="{0C58DC2E-EEC3-B742-9289-CD13C671C1A2}" type="datetime1">
              <a:rPr lang="en-US" smtClean="0"/>
              <a:t>8/6/21</a:t>
            </a:fld>
            <a:endParaRPr lang="en-US"/>
          </a:p>
        </p:txBody>
      </p:sp>
      <p:sp>
        <p:nvSpPr>
          <p:cNvPr id="5" name="Footer Placeholder 4">
            <a:extLst>
              <a:ext uri="{FF2B5EF4-FFF2-40B4-BE49-F238E27FC236}">
                <a16:creationId xmlns:a16="http://schemas.microsoft.com/office/drawing/2014/main" id="{431A8F4B-3359-DA43-9809-285E0FCA3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2BDBC-66A5-AA42-A705-A0D1DE326184}"/>
              </a:ext>
            </a:extLst>
          </p:cNvPr>
          <p:cNvSpPr>
            <a:spLocks noGrp="1"/>
          </p:cNvSpPr>
          <p:nvPr>
            <p:ph type="sldNum" sz="quarter" idx="12"/>
          </p:nvPr>
        </p:nvSpPr>
        <p:spPr/>
        <p:txBody>
          <a:bodyPr/>
          <a:lstStyle/>
          <a:p>
            <a:fld id="{DBB6C483-694B-ED43-8B35-2975DF224F54}" type="slidenum">
              <a:rPr lang="en-US" smtClean="0"/>
              <a:t>‹#›</a:t>
            </a:fld>
            <a:endParaRPr lang="en-US"/>
          </a:p>
        </p:txBody>
      </p:sp>
    </p:spTree>
    <p:extLst>
      <p:ext uri="{BB962C8B-B14F-4D97-AF65-F5344CB8AC3E}">
        <p14:creationId xmlns:p14="http://schemas.microsoft.com/office/powerpoint/2010/main" val="184511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5DD7-6DDA-4E48-97AC-6AED0523D1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2992AC-F3C4-D143-BF61-AC4D18BBC7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5F62C2-A69D-F847-86B9-63235C7233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FB6C5-8F39-704D-A924-0F01B306CBC1}"/>
              </a:ext>
            </a:extLst>
          </p:cNvPr>
          <p:cNvSpPr>
            <a:spLocks noGrp="1"/>
          </p:cNvSpPr>
          <p:nvPr>
            <p:ph type="dt" sz="half" idx="10"/>
          </p:nvPr>
        </p:nvSpPr>
        <p:spPr/>
        <p:txBody>
          <a:bodyPr/>
          <a:lstStyle/>
          <a:p>
            <a:fld id="{C2ABFB75-04D6-B847-B983-4313B91FC8D1}" type="datetime1">
              <a:rPr lang="en-US" smtClean="0"/>
              <a:t>8/6/21</a:t>
            </a:fld>
            <a:endParaRPr lang="en-US"/>
          </a:p>
        </p:txBody>
      </p:sp>
      <p:sp>
        <p:nvSpPr>
          <p:cNvPr id="6" name="Footer Placeholder 5">
            <a:extLst>
              <a:ext uri="{FF2B5EF4-FFF2-40B4-BE49-F238E27FC236}">
                <a16:creationId xmlns:a16="http://schemas.microsoft.com/office/drawing/2014/main" id="{B386D31E-1920-BE4E-A753-CBD5331711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B5117-B0F6-F048-892F-2C9DF97013F9}"/>
              </a:ext>
            </a:extLst>
          </p:cNvPr>
          <p:cNvSpPr>
            <a:spLocks noGrp="1"/>
          </p:cNvSpPr>
          <p:nvPr>
            <p:ph type="sldNum" sz="quarter" idx="12"/>
          </p:nvPr>
        </p:nvSpPr>
        <p:spPr>
          <a:xfrm>
            <a:off x="9402306" y="6492875"/>
            <a:ext cx="2743200" cy="365125"/>
          </a:xfrm>
        </p:spPr>
        <p:txBody>
          <a:bodyPr/>
          <a:lstStyle>
            <a:lvl1pPr>
              <a:defRPr sz="2000">
                <a:solidFill>
                  <a:schemeClr val="tx1"/>
                </a:solidFill>
              </a:defRPr>
            </a:lvl1pPr>
          </a:lstStyle>
          <a:p>
            <a:fld id="{DBB6C483-694B-ED43-8B35-2975DF224F54}" type="slidenum">
              <a:rPr lang="en-US" smtClean="0"/>
              <a:pPr/>
              <a:t>‹#›</a:t>
            </a:fld>
            <a:endParaRPr lang="en-US" dirty="0"/>
          </a:p>
        </p:txBody>
      </p:sp>
    </p:spTree>
    <p:extLst>
      <p:ext uri="{BB962C8B-B14F-4D97-AF65-F5344CB8AC3E}">
        <p14:creationId xmlns:p14="http://schemas.microsoft.com/office/powerpoint/2010/main" val="56836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27F8-9027-F84A-B902-F5416B804C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0FE4C6-4868-1847-9814-F6477352B8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C47AB4-FA51-3441-91EA-B008C644AC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1ECA78-E42E-5C4F-8594-D94907538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7C228E-B84F-FE43-80C5-20241371F2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22B2FC-6E16-6648-B91F-B1131361F212}"/>
              </a:ext>
            </a:extLst>
          </p:cNvPr>
          <p:cNvSpPr>
            <a:spLocks noGrp="1"/>
          </p:cNvSpPr>
          <p:nvPr>
            <p:ph type="dt" sz="half" idx="10"/>
          </p:nvPr>
        </p:nvSpPr>
        <p:spPr/>
        <p:txBody>
          <a:bodyPr/>
          <a:lstStyle/>
          <a:p>
            <a:fld id="{9B2FD5CA-146C-004B-B6E0-4261276F48D3}" type="datetime1">
              <a:rPr lang="en-US" smtClean="0"/>
              <a:t>8/6/21</a:t>
            </a:fld>
            <a:endParaRPr lang="en-US"/>
          </a:p>
        </p:txBody>
      </p:sp>
      <p:sp>
        <p:nvSpPr>
          <p:cNvPr id="8" name="Footer Placeholder 7">
            <a:extLst>
              <a:ext uri="{FF2B5EF4-FFF2-40B4-BE49-F238E27FC236}">
                <a16:creationId xmlns:a16="http://schemas.microsoft.com/office/drawing/2014/main" id="{9A254311-4255-1744-9686-17E2AB35A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78A357-5E95-EA49-875A-520B58F4F21F}"/>
              </a:ext>
            </a:extLst>
          </p:cNvPr>
          <p:cNvSpPr>
            <a:spLocks noGrp="1"/>
          </p:cNvSpPr>
          <p:nvPr>
            <p:ph type="sldNum" sz="quarter" idx="12"/>
          </p:nvPr>
        </p:nvSpPr>
        <p:spPr/>
        <p:txBody>
          <a:bodyPr/>
          <a:lstStyle/>
          <a:p>
            <a:fld id="{DBB6C483-694B-ED43-8B35-2975DF224F54}" type="slidenum">
              <a:rPr lang="en-US" smtClean="0"/>
              <a:t>‹#›</a:t>
            </a:fld>
            <a:endParaRPr lang="en-US"/>
          </a:p>
        </p:txBody>
      </p:sp>
    </p:spTree>
    <p:extLst>
      <p:ext uri="{BB962C8B-B14F-4D97-AF65-F5344CB8AC3E}">
        <p14:creationId xmlns:p14="http://schemas.microsoft.com/office/powerpoint/2010/main" val="231287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64356-9E1D-CD4F-979B-16F5C53BF2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0579B6-C864-D648-B860-86EC41569D65}"/>
              </a:ext>
            </a:extLst>
          </p:cNvPr>
          <p:cNvSpPr>
            <a:spLocks noGrp="1"/>
          </p:cNvSpPr>
          <p:nvPr>
            <p:ph type="dt" sz="half" idx="10"/>
          </p:nvPr>
        </p:nvSpPr>
        <p:spPr/>
        <p:txBody>
          <a:bodyPr/>
          <a:lstStyle/>
          <a:p>
            <a:fld id="{7D427890-2ECC-BD4D-9885-A2378F7A1CDD}" type="datetime1">
              <a:rPr lang="en-US" smtClean="0"/>
              <a:t>8/6/21</a:t>
            </a:fld>
            <a:endParaRPr lang="en-US"/>
          </a:p>
        </p:txBody>
      </p:sp>
      <p:sp>
        <p:nvSpPr>
          <p:cNvPr id="4" name="Footer Placeholder 3">
            <a:extLst>
              <a:ext uri="{FF2B5EF4-FFF2-40B4-BE49-F238E27FC236}">
                <a16:creationId xmlns:a16="http://schemas.microsoft.com/office/drawing/2014/main" id="{8C118874-313A-7145-8C87-F20C078CFB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C73894-72C4-7347-94EE-DE1042039021}"/>
              </a:ext>
            </a:extLst>
          </p:cNvPr>
          <p:cNvSpPr>
            <a:spLocks noGrp="1"/>
          </p:cNvSpPr>
          <p:nvPr>
            <p:ph type="sldNum" sz="quarter" idx="12"/>
          </p:nvPr>
        </p:nvSpPr>
        <p:spPr>
          <a:xfrm>
            <a:off x="9448800" y="6457089"/>
            <a:ext cx="2743200" cy="365125"/>
          </a:xfrm>
        </p:spPr>
        <p:txBody>
          <a:bodyPr/>
          <a:lstStyle>
            <a:lvl1pPr>
              <a:defRPr sz="2000">
                <a:solidFill>
                  <a:schemeClr val="tx1"/>
                </a:solidFill>
              </a:defRPr>
            </a:lvl1pPr>
          </a:lstStyle>
          <a:p>
            <a:fld id="{DBB6C483-694B-ED43-8B35-2975DF224F54}" type="slidenum">
              <a:rPr lang="en-US" smtClean="0"/>
              <a:pPr/>
              <a:t>‹#›</a:t>
            </a:fld>
            <a:endParaRPr lang="en-US"/>
          </a:p>
        </p:txBody>
      </p:sp>
    </p:spTree>
    <p:extLst>
      <p:ext uri="{BB962C8B-B14F-4D97-AF65-F5344CB8AC3E}">
        <p14:creationId xmlns:p14="http://schemas.microsoft.com/office/powerpoint/2010/main" val="23898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418336-D41C-C24A-BAD2-A34C3C06D4B8}"/>
              </a:ext>
            </a:extLst>
          </p:cNvPr>
          <p:cNvSpPr>
            <a:spLocks noGrp="1"/>
          </p:cNvSpPr>
          <p:nvPr>
            <p:ph type="dt" sz="half" idx="10"/>
          </p:nvPr>
        </p:nvSpPr>
        <p:spPr/>
        <p:txBody>
          <a:bodyPr/>
          <a:lstStyle/>
          <a:p>
            <a:fld id="{673E69F2-ECB6-FE46-962E-5A71DE1AD95B}" type="datetime1">
              <a:rPr lang="en-US" smtClean="0"/>
              <a:t>8/6/21</a:t>
            </a:fld>
            <a:endParaRPr lang="en-US"/>
          </a:p>
        </p:txBody>
      </p:sp>
      <p:sp>
        <p:nvSpPr>
          <p:cNvPr id="3" name="Footer Placeholder 2">
            <a:extLst>
              <a:ext uri="{FF2B5EF4-FFF2-40B4-BE49-F238E27FC236}">
                <a16:creationId xmlns:a16="http://schemas.microsoft.com/office/drawing/2014/main" id="{C8BA3380-36F4-1343-BF8A-2557926EB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63890-5931-DC40-BCD5-3FBFFD9B1D06}"/>
              </a:ext>
            </a:extLst>
          </p:cNvPr>
          <p:cNvSpPr>
            <a:spLocks noGrp="1"/>
          </p:cNvSpPr>
          <p:nvPr>
            <p:ph type="sldNum" sz="quarter" idx="12"/>
          </p:nvPr>
        </p:nvSpPr>
        <p:spPr/>
        <p:txBody>
          <a:bodyPr/>
          <a:lstStyle/>
          <a:p>
            <a:fld id="{DBB6C483-694B-ED43-8B35-2975DF224F54}" type="slidenum">
              <a:rPr lang="en-US" smtClean="0"/>
              <a:t>‹#›</a:t>
            </a:fld>
            <a:endParaRPr lang="en-US"/>
          </a:p>
        </p:txBody>
      </p:sp>
    </p:spTree>
    <p:extLst>
      <p:ext uri="{BB962C8B-B14F-4D97-AF65-F5344CB8AC3E}">
        <p14:creationId xmlns:p14="http://schemas.microsoft.com/office/powerpoint/2010/main" val="1572633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9461-DE5C-FC41-9FF5-2A8A3601F7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011BF0-9F29-DE4B-BC51-075C561E8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CD6FAE-E1CD-B840-AD31-2CB5EC8D4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E31BC8-43AC-F34E-B82B-C9E1E0D7EE00}"/>
              </a:ext>
            </a:extLst>
          </p:cNvPr>
          <p:cNvSpPr>
            <a:spLocks noGrp="1"/>
          </p:cNvSpPr>
          <p:nvPr>
            <p:ph type="dt" sz="half" idx="10"/>
          </p:nvPr>
        </p:nvSpPr>
        <p:spPr/>
        <p:txBody>
          <a:bodyPr/>
          <a:lstStyle/>
          <a:p>
            <a:fld id="{081C9DA6-81FF-B245-9805-3B97BF0AB675}" type="datetime1">
              <a:rPr lang="en-US" smtClean="0"/>
              <a:t>8/6/21</a:t>
            </a:fld>
            <a:endParaRPr lang="en-US"/>
          </a:p>
        </p:txBody>
      </p:sp>
      <p:sp>
        <p:nvSpPr>
          <p:cNvPr id="6" name="Footer Placeholder 5">
            <a:extLst>
              <a:ext uri="{FF2B5EF4-FFF2-40B4-BE49-F238E27FC236}">
                <a16:creationId xmlns:a16="http://schemas.microsoft.com/office/drawing/2014/main" id="{7DD29714-D150-9C4C-83DB-83E4DED2C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61A1A-5B29-B44B-BDCA-758A501D8C59}"/>
              </a:ext>
            </a:extLst>
          </p:cNvPr>
          <p:cNvSpPr>
            <a:spLocks noGrp="1"/>
          </p:cNvSpPr>
          <p:nvPr>
            <p:ph type="sldNum" sz="quarter" idx="12"/>
          </p:nvPr>
        </p:nvSpPr>
        <p:spPr/>
        <p:txBody>
          <a:bodyPr/>
          <a:lstStyle/>
          <a:p>
            <a:fld id="{DBB6C483-694B-ED43-8B35-2975DF224F54}" type="slidenum">
              <a:rPr lang="en-US" smtClean="0"/>
              <a:t>‹#›</a:t>
            </a:fld>
            <a:endParaRPr lang="en-US"/>
          </a:p>
        </p:txBody>
      </p:sp>
    </p:spTree>
    <p:extLst>
      <p:ext uri="{BB962C8B-B14F-4D97-AF65-F5344CB8AC3E}">
        <p14:creationId xmlns:p14="http://schemas.microsoft.com/office/powerpoint/2010/main" val="182083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5"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42900" indent="-342900">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714500" indent="-34290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dirty="0"/>
              <a:t>Edit Master text style</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2805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2D9A-2B2E-554D-A323-119E71809A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72EDC3-3AD3-5542-9E3E-BBDB8192F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28ABE9-78B9-0441-A48D-A4B3D344C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A1C538-BD0B-134E-9C5C-9B507FE95B80}"/>
              </a:ext>
            </a:extLst>
          </p:cNvPr>
          <p:cNvSpPr>
            <a:spLocks noGrp="1"/>
          </p:cNvSpPr>
          <p:nvPr>
            <p:ph type="dt" sz="half" idx="10"/>
          </p:nvPr>
        </p:nvSpPr>
        <p:spPr/>
        <p:txBody>
          <a:bodyPr/>
          <a:lstStyle/>
          <a:p>
            <a:fld id="{34954F1A-03EB-D744-BD77-80E8EA76C539}" type="datetime1">
              <a:rPr lang="en-US" smtClean="0"/>
              <a:t>8/6/21</a:t>
            </a:fld>
            <a:endParaRPr lang="en-US"/>
          </a:p>
        </p:txBody>
      </p:sp>
      <p:sp>
        <p:nvSpPr>
          <p:cNvPr id="6" name="Footer Placeholder 5">
            <a:extLst>
              <a:ext uri="{FF2B5EF4-FFF2-40B4-BE49-F238E27FC236}">
                <a16:creationId xmlns:a16="http://schemas.microsoft.com/office/drawing/2014/main" id="{AEF1C999-5BEC-7748-8A00-5DDC9FDFC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CC5BD-D1E5-1642-9E67-21FF9BA743BF}"/>
              </a:ext>
            </a:extLst>
          </p:cNvPr>
          <p:cNvSpPr>
            <a:spLocks noGrp="1"/>
          </p:cNvSpPr>
          <p:nvPr>
            <p:ph type="sldNum" sz="quarter" idx="12"/>
          </p:nvPr>
        </p:nvSpPr>
        <p:spPr/>
        <p:txBody>
          <a:bodyPr/>
          <a:lstStyle/>
          <a:p>
            <a:fld id="{DBB6C483-694B-ED43-8B35-2975DF224F54}" type="slidenum">
              <a:rPr lang="en-US" smtClean="0"/>
              <a:t>‹#›</a:t>
            </a:fld>
            <a:endParaRPr lang="en-US"/>
          </a:p>
        </p:txBody>
      </p:sp>
    </p:spTree>
    <p:extLst>
      <p:ext uri="{BB962C8B-B14F-4D97-AF65-F5344CB8AC3E}">
        <p14:creationId xmlns:p14="http://schemas.microsoft.com/office/powerpoint/2010/main" val="833298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D0AE4-C29B-1946-A19C-A225608ABE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17E15E-C8AA-BB47-A4F9-6C32EF7EC1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C181F-2BBE-FD41-A3AF-3180629376D6}"/>
              </a:ext>
            </a:extLst>
          </p:cNvPr>
          <p:cNvSpPr>
            <a:spLocks noGrp="1"/>
          </p:cNvSpPr>
          <p:nvPr>
            <p:ph type="dt" sz="half" idx="10"/>
          </p:nvPr>
        </p:nvSpPr>
        <p:spPr/>
        <p:txBody>
          <a:bodyPr/>
          <a:lstStyle/>
          <a:p>
            <a:fld id="{967CAA92-A267-0849-BAFB-769E5AD79D38}" type="datetime1">
              <a:rPr lang="en-US" smtClean="0"/>
              <a:t>8/6/21</a:t>
            </a:fld>
            <a:endParaRPr lang="en-US"/>
          </a:p>
        </p:txBody>
      </p:sp>
      <p:sp>
        <p:nvSpPr>
          <p:cNvPr id="5" name="Footer Placeholder 4">
            <a:extLst>
              <a:ext uri="{FF2B5EF4-FFF2-40B4-BE49-F238E27FC236}">
                <a16:creationId xmlns:a16="http://schemas.microsoft.com/office/drawing/2014/main" id="{9D4A4620-B249-7947-B38C-C3AD40386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351D3-B95C-2149-AD48-B724A2EA8467}"/>
              </a:ext>
            </a:extLst>
          </p:cNvPr>
          <p:cNvSpPr>
            <a:spLocks noGrp="1"/>
          </p:cNvSpPr>
          <p:nvPr>
            <p:ph type="sldNum" sz="quarter" idx="12"/>
          </p:nvPr>
        </p:nvSpPr>
        <p:spPr/>
        <p:txBody>
          <a:bodyPr/>
          <a:lstStyle/>
          <a:p>
            <a:fld id="{DBB6C483-694B-ED43-8B35-2975DF224F54}" type="slidenum">
              <a:rPr lang="en-US" smtClean="0"/>
              <a:t>‹#›</a:t>
            </a:fld>
            <a:endParaRPr lang="en-US"/>
          </a:p>
        </p:txBody>
      </p:sp>
    </p:spTree>
    <p:extLst>
      <p:ext uri="{BB962C8B-B14F-4D97-AF65-F5344CB8AC3E}">
        <p14:creationId xmlns:p14="http://schemas.microsoft.com/office/powerpoint/2010/main" val="2996208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0468F4-8D5F-7E43-A6A1-74BCD546F7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26BEC-A625-1647-A15C-64D8EC7844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CEFB0E-347F-D343-8789-067DFC856EB9}"/>
              </a:ext>
            </a:extLst>
          </p:cNvPr>
          <p:cNvSpPr>
            <a:spLocks noGrp="1"/>
          </p:cNvSpPr>
          <p:nvPr>
            <p:ph type="dt" sz="half" idx="10"/>
          </p:nvPr>
        </p:nvSpPr>
        <p:spPr/>
        <p:txBody>
          <a:bodyPr/>
          <a:lstStyle/>
          <a:p>
            <a:fld id="{8594C99E-51FF-0A48-9F04-574519831F06}" type="datetime1">
              <a:rPr lang="en-US" smtClean="0"/>
              <a:t>8/6/21</a:t>
            </a:fld>
            <a:endParaRPr lang="en-US"/>
          </a:p>
        </p:txBody>
      </p:sp>
      <p:sp>
        <p:nvSpPr>
          <p:cNvPr id="5" name="Footer Placeholder 4">
            <a:extLst>
              <a:ext uri="{FF2B5EF4-FFF2-40B4-BE49-F238E27FC236}">
                <a16:creationId xmlns:a16="http://schemas.microsoft.com/office/drawing/2014/main" id="{75713F5F-D4DD-E24D-8A89-C4803BB7C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16CF3-EC1A-104C-9136-F62A72939023}"/>
              </a:ext>
            </a:extLst>
          </p:cNvPr>
          <p:cNvSpPr>
            <a:spLocks noGrp="1"/>
          </p:cNvSpPr>
          <p:nvPr>
            <p:ph type="sldNum" sz="quarter" idx="12"/>
          </p:nvPr>
        </p:nvSpPr>
        <p:spPr/>
        <p:txBody>
          <a:bodyPr/>
          <a:lstStyle/>
          <a:p>
            <a:fld id="{DBB6C483-694B-ED43-8B35-2975DF224F54}" type="slidenum">
              <a:rPr lang="en-US" smtClean="0"/>
              <a:t>‹#›</a:t>
            </a:fld>
            <a:endParaRPr lang="en-US"/>
          </a:p>
        </p:txBody>
      </p:sp>
    </p:spTree>
    <p:extLst>
      <p:ext uri="{BB962C8B-B14F-4D97-AF65-F5344CB8AC3E}">
        <p14:creationId xmlns:p14="http://schemas.microsoft.com/office/powerpoint/2010/main" val="1368789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5"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42900" indent="-342900">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dirty="0"/>
              <a:t>Edit Master text style</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655505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dirty="0"/>
              <a:t>Edit Master text style</a:t>
            </a:r>
          </a:p>
          <a:p>
            <a:pPr lvl="1"/>
            <a:r>
              <a:rPr lang="en-US" dirty="0"/>
              <a:t>Second level</a:t>
            </a:r>
          </a:p>
          <a:p>
            <a:pPr lvl="2"/>
            <a:r>
              <a:rPr lang="en-US" dirty="0"/>
              <a:t>Third level</a:t>
            </a:r>
          </a:p>
          <a:p>
            <a:pPr lvl="3"/>
            <a:r>
              <a:rPr lang="en-US" dirty="0"/>
              <a:t>Fourth level</a:t>
            </a:r>
          </a:p>
        </p:txBody>
      </p:sp>
      <p:sp>
        <p:nvSpPr>
          <p:cNvPr id="9" name="Slide Number Placeholder 5"/>
          <p:cNvSpPr>
            <a:spLocks noGrp="1"/>
          </p:cNvSpPr>
          <p:nvPr>
            <p:ph type="sldNum" sz="quarter" idx="10"/>
          </p:nvPr>
        </p:nvSpPr>
        <p:spPr>
          <a:xfrm>
            <a:off x="11789664" y="6563411"/>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4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5" name="Title 1"/>
          <p:cNvSpPr txBox="1">
            <a:spLocks/>
          </p:cNvSpPr>
          <p:nvPr userDrawn="1"/>
        </p:nvSpPr>
        <p:spPr>
          <a:xfrm>
            <a:off x="2667000" y="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dirty="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82569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dirty="0"/>
              <a:t>Edit Master text style</a:t>
            </a:r>
          </a:p>
          <a:p>
            <a:pPr lvl="1"/>
            <a:r>
              <a:rPr lang="en-US" dirty="0"/>
              <a:t>Second level</a:t>
            </a:r>
          </a:p>
          <a:p>
            <a:pPr lvl="2"/>
            <a:r>
              <a:rPr lang="en-US" dirty="0"/>
              <a:t>Third level</a:t>
            </a:r>
          </a:p>
          <a:p>
            <a:pPr lvl="3"/>
            <a:r>
              <a:rPr lang="en-US" dirty="0"/>
              <a:t>Fourth level</a:t>
            </a:r>
          </a:p>
        </p:txBody>
      </p:sp>
      <p:sp>
        <p:nvSpPr>
          <p:cNvPr id="8"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Tree>
    <p:extLst>
      <p:ext uri="{BB962C8B-B14F-4D97-AF65-F5344CB8AC3E}">
        <p14:creationId xmlns:p14="http://schemas.microsoft.com/office/powerpoint/2010/main" val="3742221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2800">
                <a:solidFill>
                  <a:schemeClr val="bg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000" b="1">
                <a:latin typeface="Arial" pitchFamily="34" charset="0"/>
                <a:cs typeface="Arial" pitchFamily="34" charset="0"/>
              </a:defRPr>
            </a:lvl1pPr>
            <a:lvl2pPr marL="742863" indent="-285717">
              <a:buFont typeface="Wingdings" pitchFamily="2" charset="2"/>
              <a:buChar char="§"/>
              <a:defRPr sz="1800">
                <a:latin typeface="Arial" pitchFamily="34" charset="0"/>
                <a:cs typeface="Arial" pitchFamily="34" charset="0"/>
              </a:defRPr>
            </a:lvl2pPr>
            <a:lvl3pPr marL="1142867" indent="-228573">
              <a:buFont typeface="Wingdings" pitchFamily="2" charset="2"/>
              <a:buChar char="Ø"/>
              <a:defRPr sz="1600">
                <a:latin typeface="Arial" pitchFamily="34" charset="0"/>
                <a:cs typeface="Arial" pitchFamily="34" charset="0"/>
              </a:defRPr>
            </a:lvl3pPr>
            <a:lvl4pPr marL="1600013" indent="-228573">
              <a:buFont typeface="Wingdings" pitchFamily="2" charset="2"/>
              <a:buChar char="v"/>
              <a:defRPr sz="1400">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lide Number Placeholder 5"/>
          <p:cNvSpPr>
            <a:spLocks noGrp="1"/>
          </p:cNvSpPr>
          <p:nvPr>
            <p:ph type="sldNum" sz="quarter" idx="4"/>
          </p:nvPr>
        </p:nvSpPr>
        <p:spPr>
          <a:xfrm>
            <a:off x="11244942" y="6547759"/>
            <a:ext cx="947057" cy="310243"/>
          </a:xfrm>
          <a:prstGeom prst="rect">
            <a:avLst/>
          </a:prstGeom>
        </p:spPr>
        <p:txBody>
          <a:bodyPr lIns="91429" tIns="45714" rIns="91429" bIns="45714" anchor="ctr"/>
          <a:lstStyle>
            <a:lvl1pPr algn="r">
              <a:defRPr sz="1400" b="0"/>
            </a:lvl1pPr>
          </a:lstStyle>
          <a:p>
            <a:fld id="{4336D8BB-1FBA-4ECE-B83B-DC345E7EB0EF}" type="slidenum">
              <a:rPr lang="en-US" smtClean="0"/>
              <a:pPr/>
              <a:t>‹#›</a:t>
            </a:fld>
            <a:endParaRPr lang="en-US" dirty="0"/>
          </a:p>
        </p:txBody>
      </p:sp>
    </p:spTree>
    <p:extLst>
      <p:ext uri="{BB962C8B-B14F-4D97-AF65-F5344CB8AC3E}">
        <p14:creationId xmlns:p14="http://schemas.microsoft.com/office/powerpoint/2010/main" val="1063803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lIns="91429" tIns="45714" rIns="91429" bIns="45714"/>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lIns="91429" tIns="45714" rIns="91429" bIns="45714"/>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29" tIns="45714" rIns="91429" bIns="45714" numCol="1" anchor="t" anchorCtr="0" compatLnSpc="1">
            <a:prstTxWarp prst="textNoShape">
              <a:avLst/>
            </a:prstTxWarp>
          </a:bodyPr>
          <a:lstStyle>
            <a:lvl1pPr>
              <a:defRPr/>
            </a:lvl1pPr>
          </a:lstStyle>
          <a:p>
            <a:endParaRPr lang="en-US">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lIns="91429" tIns="45714" rIns="91429" bIns="45714"/>
          <a:lstStyle>
            <a:lvl1pPr>
              <a:defRPr>
                <a:latin typeface="Arial" charset="0"/>
                <a:ea typeface="ＭＳ Ｐゴシック" charset="-128"/>
                <a:cs typeface="ＭＳ Ｐゴシック" charset="-128"/>
              </a:defRPr>
            </a:lvl1pPr>
          </a:lstStyle>
          <a:p>
            <a:pPr>
              <a:defRPr/>
            </a:pPr>
            <a:endParaRPr lang="en-US">
              <a:solidFill>
                <a:prstClr val="black"/>
              </a:solidFill>
            </a:endParaRPr>
          </a:p>
        </p:txBody>
      </p:sp>
      <p:sp>
        <p:nvSpPr>
          <p:cNvPr id="7" name="Slide Number Placeholder 5"/>
          <p:cNvSpPr txBox="1">
            <a:spLocks/>
          </p:cNvSpPr>
          <p:nvPr userDrawn="1"/>
        </p:nvSpPr>
        <p:spPr>
          <a:xfrm>
            <a:off x="11244942" y="6547759"/>
            <a:ext cx="947057" cy="310243"/>
          </a:xfrm>
          <a:prstGeom prst="rect">
            <a:avLst/>
          </a:prstGeom>
        </p:spPr>
        <p:txBody>
          <a:bodyPr lIns="91429" tIns="45714" rIns="91429" bIns="45714" anchor="ctr"/>
          <a:lstStyle>
            <a:defPPr>
              <a:defRPr lang="en-US"/>
            </a:defPPr>
            <a:lvl1pPr algn="r" defTabSz="457146" rtl="0" fontAlgn="base">
              <a:spcBef>
                <a:spcPct val="0"/>
              </a:spcBef>
              <a:spcAft>
                <a:spcPct val="0"/>
              </a:spcAft>
              <a:defRPr sz="1400" b="0" kern="1200">
                <a:solidFill>
                  <a:schemeClr val="tx1"/>
                </a:solidFill>
                <a:latin typeface="Arial" charset="0"/>
                <a:ea typeface="ＭＳ Ｐゴシック" charset="-128"/>
                <a:cs typeface="ＭＳ Ｐゴシック" charset="-128"/>
              </a:defRPr>
            </a:lvl1pPr>
            <a:lvl2pPr marL="45714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293"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440"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58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5733" algn="l" defTabSz="457146" rtl="0" eaLnBrk="1" latinLnBrk="0" hangingPunct="1">
              <a:defRPr sz="2400" kern="1200">
                <a:solidFill>
                  <a:schemeClr val="tx1"/>
                </a:solidFill>
                <a:latin typeface="Arial" charset="0"/>
                <a:ea typeface="ＭＳ Ｐゴシック" charset="-128"/>
                <a:cs typeface="ＭＳ Ｐゴシック" charset="-128"/>
              </a:defRPr>
            </a:lvl6pPr>
            <a:lvl7pPr marL="2742879" algn="l" defTabSz="457146" rtl="0" eaLnBrk="1" latinLnBrk="0" hangingPunct="1">
              <a:defRPr sz="2400" kern="1200">
                <a:solidFill>
                  <a:schemeClr val="tx1"/>
                </a:solidFill>
                <a:latin typeface="Arial" charset="0"/>
                <a:ea typeface="ＭＳ Ｐゴシック" charset="-128"/>
                <a:cs typeface="ＭＳ Ｐゴシック" charset="-128"/>
              </a:defRPr>
            </a:lvl7pPr>
            <a:lvl8pPr marL="3200026" algn="l" defTabSz="457146" rtl="0" eaLnBrk="1" latinLnBrk="0" hangingPunct="1">
              <a:defRPr sz="2400" kern="1200">
                <a:solidFill>
                  <a:schemeClr val="tx1"/>
                </a:solidFill>
                <a:latin typeface="Arial" charset="0"/>
                <a:ea typeface="ＭＳ Ｐゴシック" charset="-128"/>
                <a:cs typeface="ＭＳ Ｐゴシック" charset="-128"/>
              </a:defRPr>
            </a:lvl8pPr>
            <a:lvl9pPr marL="3657172" algn="l" defTabSz="457146" rtl="0" eaLnBrk="1" latinLnBrk="0" hangingPunct="1">
              <a:defRPr sz="2400" kern="1200">
                <a:solidFill>
                  <a:schemeClr val="tx1"/>
                </a:solidFill>
                <a:latin typeface="Arial" charset="0"/>
                <a:ea typeface="ＭＳ Ｐゴシック" charset="-128"/>
                <a:cs typeface="ＭＳ Ｐゴシック" charset="-128"/>
              </a:defRPr>
            </a:lvl9pPr>
          </a:lstStyle>
          <a:p>
            <a:fld id="{4336D8BB-1FBA-4ECE-B83B-DC345E7EB0EF}" type="slidenum">
              <a:rPr lang="en-US" sz="1400" smtClean="0"/>
              <a:pPr/>
              <a:t>‹#›</a:t>
            </a:fld>
            <a:endParaRPr lang="en-US" sz="1400"/>
          </a:p>
        </p:txBody>
      </p:sp>
    </p:spTree>
    <p:extLst>
      <p:ext uri="{BB962C8B-B14F-4D97-AF65-F5344CB8AC3E}">
        <p14:creationId xmlns:p14="http://schemas.microsoft.com/office/powerpoint/2010/main" val="441003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2800">
                <a:solidFill>
                  <a:schemeClr val="bg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000" b="1">
                <a:latin typeface="Arial" pitchFamily="34" charset="0"/>
                <a:cs typeface="Arial" pitchFamily="34" charset="0"/>
              </a:defRPr>
            </a:lvl1pPr>
            <a:lvl2pPr marL="742863" indent="-285717">
              <a:buFont typeface="Wingdings" pitchFamily="2" charset="2"/>
              <a:buChar char="§"/>
              <a:defRPr sz="1800">
                <a:latin typeface="Arial" pitchFamily="34" charset="0"/>
                <a:cs typeface="Arial" pitchFamily="34" charset="0"/>
              </a:defRPr>
            </a:lvl2pPr>
            <a:lvl3pPr marL="1142867" indent="-228573">
              <a:buFont typeface="Wingdings" pitchFamily="2" charset="2"/>
              <a:buChar char="Ø"/>
              <a:defRPr sz="1600">
                <a:latin typeface="Arial" pitchFamily="34" charset="0"/>
                <a:cs typeface="Arial" pitchFamily="34" charset="0"/>
              </a:defRPr>
            </a:lvl3pPr>
            <a:lvl4pPr marL="1600013" indent="-228573">
              <a:buFont typeface="Wingdings" pitchFamily="2" charset="2"/>
              <a:buChar char="v"/>
              <a:defRPr sz="1400">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lide Number Placeholder 5"/>
          <p:cNvSpPr>
            <a:spLocks noGrp="1"/>
          </p:cNvSpPr>
          <p:nvPr>
            <p:ph type="sldNum" sz="quarter" idx="4"/>
          </p:nvPr>
        </p:nvSpPr>
        <p:spPr>
          <a:xfrm>
            <a:off x="11244942" y="6547759"/>
            <a:ext cx="947057" cy="310243"/>
          </a:xfrm>
          <a:prstGeom prst="rect">
            <a:avLst/>
          </a:prstGeom>
        </p:spPr>
        <p:txBody>
          <a:bodyPr lIns="91429" tIns="45714" rIns="91429" bIns="45714" anchor="ctr"/>
          <a:lstStyle>
            <a:lvl1pPr algn="r">
              <a:defRPr sz="1400" b="0"/>
            </a:lvl1pPr>
          </a:lstStyle>
          <a:p>
            <a:fld id="{4336D8BB-1FBA-4ECE-B83B-DC345E7EB0EF}" type="slidenum">
              <a:rPr lang="en-US" smtClean="0"/>
              <a:pPr/>
              <a:t>‹#›</a:t>
            </a:fld>
            <a:endParaRPr lang="en-US"/>
          </a:p>
        </p:txBody>
      </p:sp>
    </p:spTree>
    <p:extLst>
      <p:ext uri="{BB962C8B-B14F-4D97-AF65-F5344CB8AC3E}">
        <p14:creationId xmlns:p14="http://schemas.microsoft.com/office/powerpoint/2010/main" val="1914770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145354-13C8-B341-8631-CC4F1B1E7B51}"/>
              </a:ext>
            </a:extLst>
          </p:cNvPr>
          <p:cNvSpPr>
            <a:spLocks noGrp="1"/>
          </p:cNvSpPr>
          <p:nvPr>
            <p:ph type="body" idx="1"/>
          </p:nvPr>
        </p:nvSpPr>
        <p:spPr>
          <a:xfrm>
            <a:off x="347958" y="1003412"/>
            <a:ext cx="11612070" cy="5173551"/>
          </a:xfrm>
          <a:prstGeom prst="rect">
            <a:avLst/>
          </a:prstGeom>
        </p:spPr>
        <p:txBody>
          <a:bodyPr vert="horz" lIns="91440" tIns="45720" rIns="91440" bIns="45720" rtlCol="0">
            <a:normAutofit/>
          </a:bodyPr>
          <a:lstStyle/>
          <a:p>
            <a:pPr lvl="0"/>
            <a:r>
              <a:rPr lang="en-US" dirty="0"/>
              <a:t>Edit Master text style</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027039DC-A681-294D-995F-6F3381394DEE}"/>
              </a:ext>
            </a:extLst>
          </p:cNvPr>
          <p:cNvPicPr>
            <a:picLocks noChangeAspect="1"/>
          </p:cNvPicPr>
          <p:nvPr userDrawn="1"/>
        </p:nvPicPr>
        <p:blipFill>
          <a:blip r:embed="rId9"/>
          <a:stretch>
            <a:fillRect/>
          </a:stretch>
        </p:blipFill>
        <p:spPr>
          <a:xfrm>
            <a:off x="-1" y="-1"/>
            <a:ext cx="12185909" cy="897468"/>
          </a:xfrm>
          <a:prstGeom prst="rect">
            <a:avLst/>
          </a:prstGeom>
        </p:spPr>
      </p:pic>
      <p:sp>
        <p:nvSpPr>
          <p:cNvPr id="5" name="Slide Number Placeholder 5"/>
          <p:cNvSpPr>
            <a:spLocks noGrp="1"/>
          </p:cNvSpPr>
          <p:nvPr>
            <p:ph type="sldNum" sz="quarter" idx="4"/>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pic>
        <p:nvPicPr>
          <p:cNvPr id="6" name="Picture 5"/>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072245" y="33088"/>
            <a:ext cx="990306" cy="824176"/>
          </a:xfrm>
          <a:prstGeom prst="rect">
            <a:avLst/>
          </a:prstGeom>
        </p:spPr>
      </p:pic>
    </p:spTree>
    <p:extLst>
      <p:ext uri="{BB962C8B-B14F-4D97-AF65-F5344CB8AC3E}">
        <p14:creationId xmlns:p14="http://schemas.microsoft.com/office/powerpoint/2010/main" val="111560688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8" r:id="rId3"/>
    <p:sldLayoutId id="2147483667" r:id="rId4"/>
    <p:sldLayoutId id="2147483649" r:id="rId5"/>
    <p:sldLayoutId id="2147483654" r:id="rId6"/>
    <p:sldLayoutId id="2147483676" r:id="rId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6F68E0-9BA6-1140-999A-5765EAF62359}"/>
              </a:ext>
            </a:extLst>
          </p:cNvPr>
          <p:cNvPicPr>
            <a:picLocks noChangeAspect="1"/>
          </p:cNvPicPr>
          <p:nvPr userDrawn="1"/>
        </p:nvPicPr>
        <p:blipFill>
          <a:blip r:embed="rId6"/>
          <a:stretch>
            <a:fillRect/>
          </a:stretch>
        </p:blipFill>
        <p:spPr>
          <a:xfrm>
            <a:off x="-1" y="-1"/>
            <a:ext cx="12185909" cy="897468"/>
          </a:xfrm>
          <a:prstGeom prst="rect">
            <a:avLst/>
          </a:prstGeom>
        </p:spPr>
      </p:pic>
      <p:pic>
        <p:nvPicPr>
          <p:cNvPr id="5" name="Picture 4">
            <a:extLst>
              <a:ext uri="{FF2B5EF4-FFF2-40B4-BE49-F238E27FC236}">
                <a16:creationId xmlns:a16="http://schemas.microsoft.com/office/drawing/2014/main" id="{953227FE-1EEF-B442-8402-E42BF38B166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072245" y="33088"/>
            <a:ext cx="990306" cy="824176"/>
          </a:xfrm>
          <a:prstGeom prst="rect">
            <a:avLst/>
          </a:prstGeom>
        </p:spPr>
      </p:pic>
    </p:spTree>
    <p:extLst>
      <p:ext uri="{BB962C8B-B14F-4D97-AF65-F5344CB8AC3E}">
        <p14:creationId xmlns:p14="http://schemas.microsoft.com/office/powerpoint/2010/main" val="27058163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hf hdr="0" ftr="0" dt="0"/>
  <p:txStyles>
    <p:titleStyle>
      <a:lvl1pPr algn="ctr" defTabSz="457146"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146"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146"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146"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146"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146" algn="ctr" defTabSz="457146"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293" algn="ctr" defTabSz="457146"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440" algn="ctr" defTabSz="457146"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586" algn="ctr" defTabSz="457146"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860" indent="-342860" algn="l" defTabSz="457146"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863" indent="-285717" algn="l" defTabSz="457146"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2867" indent="-228573" algn="l" defTabSz="457146"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013" indent="-228573" algn="l" defTabSz="457146"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159" indent="-228573" algn="l" defTabSz="457146"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CBB4CF-9D0B-C34D-97A9-39AA8D91E476}"/>
              </a:ext>
            </a:extLst>
          </p:cNvPr>
          <p:cNvPicPr>
            <a:picLocks noChangeAspect="1"/>
          </p:cNvPicPr>
          <p:nvPr userDrawn="1"/>
        </p:nvPicPr>
        <p:blipFill>
          <a:blip r:embed="rId12"/>
          <a:stretch>
            <a:fillRect/>
          </a:stretch>
        </p:blipFill>
        <p:spPr>
          <a:xfrm>
            <a:off x="-1" y="-1"/>
            <a:ext cx="12185909" cy="897468"/>
          </a:xfrm>
          <a:prstGeom prst="rect">
            <a:avLst/>
          </a:prstGeom>
        </p:spPr>
      </p:pic>
      <p:pic>
        <p:nvPicPr>
          <p:cNvPr id="5" name="Picture 4">
            <a:extLst>
              <a:ext uri="{FF2B5EF4-FFF2-40B4-BE49-F238E27FC236}">
                <a16:creationId xmlns:a16="http://schemas.microsoft.com/office/drawing/2014/main" id="{10EA6E0F-561A-0E40-8604-C78043988F9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072245" y="33088"/>
            <a:ext cx="990306" cy="824176"/>
          </a:xfrm>
          <a:prstGeom prst="rect">
            <a:avLst/>
          </a:prstGeom>
        </p:spPr>
      </p:pic>
    </p:spTree>
    <p:extLst>
      <p:ext uri="{BB962C8B-B14F-4D97-AF65-F5344CB8AC3E}">
        <p14:creationId xmlns:p14="http://schemas.microsoft.com/office/powerpoint/2010/main" val="2798317045"/>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DAB700-601E-7843-BA93-A6A967D097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E29C72-F661-074D-AD9B-A11B2B1E7D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95F84-FD78-B242-9FCC-359DBB8A8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35043-0326-9344-B2E6-A787FF30EE21}" type="datetime1">
              <a:rPr lang="en-US" smtClean="0"/>
              <a:t>8/6/21</a:t>
            </a:fld>
            <a:endParaRPr lang="en-US"/>
          </a:p>
        </p:txBody>
      </p:sp>
      <p:sp>
        <p:nvSpPr>
          <p:cNvPr id="5" name="Footer Placeholder 4">
            <a:extLst>
              <a:ext uri="{FF2B5EF4-FFF2-40B4-BE49-F238E27FC236}">
                <a16:creationId xmlns:a16="http://schemas.microsoft.com/office/drawing/2014/main" id="{64DEFF35-DF85-4C49-8A5B-60BF4F8997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3213E0-1FFD-6649-8672-3E5AF2D442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6C483-694B-ED43-8B35-2975DF224F54}" type="slidenum">
              <a:rPr lang="en-US" smtClean="0"/>
              <a:t>‹#›</a:t>
            </a:fld>
            <a:endParaRPr lang="en-US"/>
          </a:p>
        </p:txBody>
      </p:sp>
    </p:spTree>
    <p:extLst>
      <p:ext uri="{BB962C8B-B14F-4D97-AF65-F5344CB8AC3E}">
        <p14:creationId xmlns:p14="http://schemas.microsoft.com/office/powerpoint/2010/main" val="29805560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9.xml"/><Relationship Id="rId7" Type="http://schemas.openxmlformats.org/officeDocument/2006/relationships/image" Target="../media/image30.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nasa.gov/content/guest-science-resources" TargetMode="External"/><Relationship Id="rId5" Type="http://schemas.openxmlformats.org/officeDocument/2006/relationships/hyperlink" Target="https://www.nasa.gov/astrobee/" TargetMode="External"/><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32.jp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33.jpg"/><Relationship Id="rId10" Type="http://schemas.microsoft.com/office/2007/relationships/hdphoto" Target="../media/hdphoto3.wdp"/><Relationship Id="rId4" Type="http://schemas.openxmlformats.org/officeDocument/2006/relationships/notesSlide" Target="../notesSlides/notesSlide11.xml"/><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3.m4a"/><Relationship Id="rId7" Type="http://schemas.openxmlformats.org/officeDocument/2006/relationships/image" Target="../media/image36.jp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5.m4a"/><Relationship Id="rId7" Type="http://schemas.openxmlformats.org/officeDocument/2006/relationships/image" Target="../media/image37.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audio" Target="../media/media15.m4a"/></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9.png"/><Relationship Id="rId12" Type="http://schemas.microsoft.com/office/2007/relationships/hdphoto" Target="../media/hdphoto7.wdp"/><Relationship Id="rId17" Type="http://schemas.openxmlformats.org/officeDocument/2006/relationships/image" Target="../media/image4.png"/><Relationship Id="rId2" Type="http://schemas.openxmlformats.org/officeDocument/2006/relationships/audio" Target="../media/media16.m4a"/><Relationship Id="rId16" Type="http://schemas.microsoft.com/office/2007/relationships/hdphoto" Target="../media/hdphoto9.wdp"/><Relationship Id="rId1" Type="http://schemas.microsoft.com/office/2007/relationships/media" Target="../media/media16.m4a"/><Relationship Id="rId6" Type="http://schemas.microsoft.com/office/2007/relationships/hdphoto" Target="../media/hdphoto4.wdp"/><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3.png"/><Relationship Id="rId10" Type="http://schemas.microsoft.com/office/2007/relationships/hdphoto" Target="../media/hdphoto6.wdp"/><Relationship Id="rId4" Type="http://schemas.openxmlformats.org/officeDocument/2006/relationships/notesSlide" Target="../notesSlides/notesSlide14.xml"/><Relationship Id="rId9" Type="http://schemas.openxmlformats.org/officeDocument/2006/relationships/image" Target="../media/image40.png"/><Relationship Id="rId1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44.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9.m4a"/><Relationship Id="rId7" Type="http://schemas.openxmlformats.org/officeDocument/2006/relationships/image" Target="../media/image45.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audio" Target="../media/media19.m4a"/></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4.png"/><Relationship Id="rId4" Type="http://schemas.openxmlformats.org/officeDocument/2006/relationships/notesSlide" Target="../notesSlides/notesSlide17.xml"/><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jpeg"/><Relationship Id="rId3" Type="http://schemas.openxmlformats.org/officeDocument/2006/relationships/slideLayout" Target="../slideLayouts/slideLayout13.xml"/><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10.wdp"/><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tiff"/><Relationship Id="rId4" Type="http://schemas.openxmlformats.org/officeDocument/2006/relationships/notesSlide" Target="../notesSlides/notesSlide18.xml"/><Relationship Id="rId9" Type="http://schemas.microsoft.com/office/2007/relationships/hdphoto" Target="../media/hdphoto11.wdp"/><Relationship Id="rId1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13.xml"/><Relationship Id="rId7" Type="http://schemas.microsoft.com/office/2007/relationships/hdphoto" Target="../media/hdphoto12.wdp"/><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6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audio" Target="../media/media25.m4a"/><Relationship Id="rId1" Type="http://schemas.microsoft.com/office/2007/relationships/media" Target="../media/media25.m4a"/><Relationship Id="rId6" Type="http://schemas.microsoft.com/office/2007/relationships/hdphoto" Target="../media/hdphoto7.wdp"/><Relationship Id="rId5" Type="http://schemas.openxmlformats.org/officeDocument/2006/relationships/image" Target="../media/image41.png"/><Relationship Id="rId4" Type="http://schemas.openxmlformats.org/officeDocument/2006/relationships/notesSlide" Target="../notesSlides/notesSlide2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1.xml"/><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jpe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11.jpeg"/><Relationship Id="rId12"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11.jpeg"/><Relationship Id="rId12"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1.xml"/><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11.jpe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audio" Target="../media/media8.m4a"/><Relationship Id="rId16" Type="http://schemas.openxmlformats.org/officeDocument/2006/relationships/image" Target="../media/image27.png"/><Relationship Id="rId1" Type="http://schemas.microsoft.com/office/2007/relationships/media" Target="../media/media8.m4a"/><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E89EF9-BEB3-F543-89B6-879C717AF8F0}"/>
              </a:ext>
            </a:extLst>
          </p:cNvPr>
          <p:cNvPicPr>
            <a:picLocks noChangeAspect="1"/>
          </p:cNvPicPr>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676D16-A8BE-0647-8870-45158BBC5A87}"/>
              </a:ext>
            </a:extLst>
          </p:cNvPr>
          <p:cNvSpPr>
            <a:spLocks noGrp="1"/>
          </p:cNvSpPr>
          <p:nvPr>
            <p:ph type="ctrTitle"/>
          </p:nvPr>
        </p:nvSpPr>
        <p:spPr>
          <a:xfrm>
            <a:off x="6589644" y="3617843"/>
            <a:ext cx="5478870" cy="3062095"/>
          </a:xfrm>
          <a:solidFill>
            <a:schemeClr val="bg1">
              <a:alpha val="85000"/>
            </a:schemeClr>
          </a:solidFill>
        </p:spPr>
        <p:txBody>
          <a:bodyPr lIns="182880" rIns="182880" anchor="ctr" anchorCtr="0">
            <a:normAutofit/>
          </a:bodyPr>
          <a:lstStyle/>
          <a:p>
            <a:pPr algn="l"/>
            <a:r>
              <a:rPr lang="en-US" sz="1600" b="1" u="sng" dirty="0"/>
              <a:t>Trey Smith</a:t>
            </a:r>
            <a:r>
              <a:rPr lang="en-US" sz="1600" baseline="30000" dirty="0"/>
              <a:t>1</a:t>
            </a:r>
            <a:r>
              <a:rPr lang="en-US" sz="1600" dirty="0"/>
              <a:t>, Maria Bualat</a:t>
            </a:r>
            <a:r>
              <a:rPr lang="en-US" sz="1600" baseline="30000" dirty="0"/>
              <a:t>1</a:t>
            </a:r>
            <a:r>
              <a:rPr lang="en-US" sz="1600" dirty="0"/>
              <a:t>, Abiola Akanni</a:t>
            </a:r>
            <a:r>
              <a:rPr lang="en-US" sz="1600" baseline="30000" dirty="0"/>
              <a:t>1</a:t>
            </a:r>
            <a:r>
              <a:rPr lang="en-US" sz="1600" dirty="0"/>
              <a:t>, Oleg Alexandrov</a:t>
            </a:r>
            <a:r>
              <a:rPr lang="en-US" sz="1600" baseline="30000" dirty="0"/>
              <a:t>1,3</a:t>
            </a:r>
            <a:r>
              <a:rPr lang="en-US" sz="1600" dirty="0"/>
              <a:t>, Laura Barron</a:t>
            </a:r>
            <a:r>
              <a:rPr lang="en-US" sz="1600" baseline="30000" dirty="0"/>
              <a:t>2</a:t>
            </a:r>
            <a:r>
              <a:rPr lang="en-US" sz="1600" dirty="0"/>
              <a:t>, J Benton</a:t>
            </a:r>
            <a:r>
              <a:rPr lang="en-US" sz="1600" baseline="30000" dirty="0"/>
              <a:t>1</a:t>
            </a:r>
            <a:r>
              <a:rPr lang="en-US" sz="1600" dirty="0"/>
              <a:t>, Gabriel Chuang</a:t>
            </a:r>
            <a:r>
              <a:rPr lang="en-US" sz="1600" baseline="30000" dirty="0"/>
              <a:t>1</a:t>
            </a:r>
            <a:r>
              <a:rPr lang="en-US" sz="1600" dirty="0"/>
              <a:t>, Brian Coltin</a:t>
            </a:r>
            <a:r>
              <a:rPr lang="en-US" sz="1600" baseline="30000" dirty="0"/>
              <a:t>1,3</a:t>
            </a:r>
            <a:r>
              <a:rPr lang="en-US" sz="1600" dirty="0"/>
              <a:t>, Terry Fong</a:t>
            </a:r>
            <a:r>
              <a:rPr lang="en-US" sz="1600" baseline="30000" dirty="0"/>
              <a:t>1</a:t>
            </a:r>
            <a:r>
              <a:rPr lang="en-US" sz="1600" dirty="0"/>
              <a:t>, Janette Garcia</a:t>
            </a:r>
            <a:r>
              <a:rPr lang="en-US" sz="1600" baseline="30000" dirty="0"/>
              <a:t>2</a:t>
            </a:r>
            <a:r>
              <a:rPr lang="en-US" sz="1600" dirty="0"/>
              <a:t>, Kathryn Hamilton</a:t>
            </a:r>
            <a:r>
              <a:rPr lang="en-US" sz="1600" baseline="30000" dirty="0"/>
              <a:t>1</a:t>
            </a:r>
            <a:r>
              <a:rPr lang="en-US" sz="1600" dirty="0"/>
              <a:t>, Lewis Hill</a:t>
            </a:r>
            <a:r>
              <a:rPr lang="en-US" sz="1600" baseline="30000" dirty="0"/>
              <a:t>2,4</a:t>
            </a:r>
            <a:r>
              <a:rPr lang="en-US" sz="1600" dirty="0"/>
              <a:t>, Marina Moreira</a:t>
            </a:r>
            <a:r>
              <a:rPr lang="en-US" sz="1600" baseline="30000" dirty="0"/>
              <a:t>1,3</a:t>
            </a:r>
            <a:r>
              <a:rPr lang="en-US" sz="1600" dirty="0"/>
              <a:t>, Robert Morris</a:t>
            </a:r>
            <a:r>
              <a:rPr lang="en-US" sz="1600" baseline="30000" dirty="0"/>
              <a:t>1</a:t>
            </a:r>
            <a:r>
              <a:rPr lang="en-US" sz="1600" dirty="0"/>
              <a:t>, Nicole Ortega</a:t>
            </a:r>
            <a:r>
              <a:rPr lang="en-US" sz="1600" baseline="30000" dirty="0"/>
              <a:t>2,4</a:t>
            </a:r>
            <a:r>
              <a:rPr lang="en-US" sz="1600" dirty="0"/>
              <a:t>, Joseph Pea</a:t>
            </a:r>
            <a:r>
              <a:rPr lang="en-US" sz="1600" baseline="30000" dirty="0"/>
              <a:t>1,3</a:t>
            </a:r>
            <a:r>
              <a:rPr lang="en-US" sz="1600" dirty="0"/>
              <a:t>, Jonathan Rogers</a:t>
            </a:r>
            <a:r>
              <a:rPr lang="en-US" sz="1600" baseline="30000" dirty="0"/>
              <a:t>2</a:t>
            </a:r>
            <a:r>
              <a:rPr lang="en-US" sz="1600" dirty="0"/>
              <a:t>, Misha Savchenko</a:t>
            </a:r>
            <a:r>
              <a:rPr lang="en-US" sz="1600" baseline="30000" dirty="0"/>
              <a:t>2,5</a:t>
            </a:r>
            <a:r>
              <a:rPr lang="en-US" sz="1600" dirty="0"/>
              <a:t>, Khaled  Sharif</a:t>
            </a:r>
            <a:r>
              <a:rPr lang="en-US" sz="1600" baseline="30000" dirty="0"/>
              <a:t>1,3</a:t>
            </a:r>
            <a:r>
              <a:rPr lang="en-US" sz="1600" dirty="0"/>
              <a:t>, Ryan Soussan</a:t>
            </a:r>
            <a:r>
              <a:rPr lang="en-US" sz="1600" baseline="30000" dirty="0"/>
              <a:t>1,3</a:t>
            </a:r>
            <a:br>
              <a:rPr lang="en-US" sz="1600" dirty="0"/>
            </a:br>
            <a:br>
              <a:rPr lang="en-US" sz="1600" dirty="0"/>
            </a:br>
            <a:r>
              <a:rPr lang="en-US" sz="1600" baseline="30000" dirty="0"/>
              <a:t>1</a:t>
            </a:r>
            <a:r>
              <a:rPr lang="en-US" sz="1600" dirty="0"/>
              <a:t>NASA Ames Research Center, Moffett Field, CA </a:t>
            </a:r>
            <a:r>
              <a:rPr lang="en-US" sz="1600" baseline="30000" dirty="0"/>
              <a:t>2</a:t>
            </a:r>
            <a:r>
              <a:rPr lang="en-US" sz="1600" dirty="0"/>
              <a:t>NASA Johnson Space Center, Houston, TX </a:t>
            </a:r>
            <a:r>
              <a:rPr lang="en-US" sz="1600" baseline="30000" dirty="0"/>
              <a:t>3</a:t>
            </a:r>
            <a:r>
              <a:rPr lang="en-US" sz="1600" dirty="0"/>
              <a:t>KBR Wyle Services, LLC </a:t>
            </a:r>
            <a:r>
              <a:rPr lang="en-US" sz="1600" baseline="30000" dirty="0"/>
              <a:t>4</a:t>
            </a:r>
            <a:r>
              <a:rPr lang="en-US" sz="1600" dirty="0"/>
              <a:t>Jacobs Technology, Inc. </a:t>
            </a:r>
            <a:r>
              <a:rPr lang="en-US" sz="1600" baseline="30000" dirty="0"/>
              <a:t>5</a:t>
            </a:r>
            <a:r>
              <a:rPr lang="en-US" sz="1600" dirty="0"/>
              <a:t>METECS</a:t>
            </a:r>
            <a:br>
              <a:rPr lang="en-US" sz="1600" dirty="0"/>
            </a:br>
            <a:br>
              <a:rPr lang="en-US" sz="1600" dirty="0"/>
            </a:br>
            <a:r>
              <a:rPr lang="en-US" sz="1600" dirty="0"/>
              <a:t>ISS R&amp;D Conference, Virtual, 2021/08/17</a:t>
            </a:r>
          </a:p>
        </p:txBody>
      </p:sp>
      <p:sp>
        <p:nvSpPr>
          <p:cNvPr id="5" name="Title 1">
            <a:extLst>
              <a:ext uri="{FF2B5EF4-FFF2-40B4-BE49-F238E27FC236}">
                <a16:creationId xmlns:a16="http://schemas.microsoft.com/office/drawing/2014/main" id="{2B10DDC1-A154-1946-81FE-3FCFD9319922}"/>
              </a:ext>
            </a:extLst>
          </p:cNvPr>
          <p:cNvSpPr txBox="1">
            <a:spLocks/>
          </p:cNvSpPr>
          <p:nvPr/>
        </p:nvSpPr>
        <p:spPr>
          <a:xfrm>
            <a:off x="471129" y="422268"/>
            <a:ext cx="7211819" cy="1386653"/>
          </a:xfrm>
          <a:prstGeom prst="rect">
            <a:avLst/>
          </a:prstGeom>
          <a:solidFill>
            <a:schemeClr val="bg1">
              <a:alpha val="85000"/>
            </a:schemeClr>
          </a:solidFill>
        </p:spPr>
        <p:txBody>
          <a:bodyPr vert="horz" lIns="182880" tIns="45720" rIns="18288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ISAAC: An Integrated System for Autonomous and Adaptive Caretaking</a:t>
            </a:r>
            <a:endParaRPr kumimoji="0" lang="en-US" sz="2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4" name="Audio 3">
            <a:hlinkClick r:id="" action="ppaction://media"/>
            <a:extLst>
              <a:ext uri="{FF2B5EF4-FFF2-40B4-BE49-F238E27FC236}">
                <a16:creationId xmlns:a16="http://schemas.microsoft.com/office/drawing/2014/main" id="{CA7A320A-F2F1-F149-914A-FC31ACAD26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17534656"/>
      </p:ext>
    </p:extLst>
  </p:cSld>
  <p:clrMapOvr>
    <a:masterClrMapping/>
  </p:clrMapOvr>
  <mc:AlternateContent xmlns:mc="http://schemas.openxmlformats.org/markup-compatibility/2006">
    <mc:Choice xmlns:p14="http://schemas.microsoft.com/office/powerpoint/2010/main" Requires="p14">
      <p:transition spd="slow" p14:dur="2000" advTm="5692"/>
    </mc:Choice>
    <mc:Fallback>
      <p:transition spd="slow" advTm="5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Calibri" panose="020F0502020204030204" pitchFamily="34" charset="0"/>
                <a:cs typeface="Calibri" panose="020F0502020204030204" pitchFamily="34" charset="0"/>
              </a:rPr>
              <a:t>Background: Astrobee</a:t>
            </a:r>
          </a:p>
        </p:txBody>
      </p:sp>
      <p:sp>
        <p:nvSpPr>
          <p:cNvPr id="3" name="Content Placeholder 2"/>
          <p:cNvSpPr>
            <a:spLocks noGrp="1"/>
          </p:cNvSpPr>
          <p:nvPr>
            <p:ph idx="1"/>
          </p:nvPr>
        </p:nvSpPr>
        <p:spPr>
          <a:xfrm>
            <a:off x="298174" y="1053955"/>
            <a:ext cx="8533592" cy="4953000"/>
          </a:xfrm>
        </p:spPr>
        <p:txBody>
          <a:bodyPr/>
          <a:lstStyle/>
          <a:p>
            <a:pPr defTabSz="457200" eaLnBrk="1" fontAlgn="auto" hangingPunct="1">
              <a:spcBef>
                <a:spcPts val="0"/>
              </a:spcBef>
              <a:spcAft>
                <a:spcPts val="0"/>
              </a:spcAft>
              <a:defRPr/>
            </a:pPr>
            <a:r>
              <a:rPr lang="en-US" sz="1800" b="0" dirty="0">
                <a:latin typeface="Arial"/>
                <a:ea typeface="Times New Roman"/>
                <a:cs typeface="Arial"/>
              </a:rPr>
              <a:t>Three Astrobee free-flying robots were launched to the ISS in 2019</a:t>
            </a:r>
          </a:p>
          <a:p>
            <a:pPr defTabSz="457200" eaLnBrk="1" fontAlgn="auto" hangingPunct="1">
              <a:spcBef>
                <a:spcPts val="0"/>
              </a:spcBef>
              <a:spcAft>
                <a:spcPts val="0"/>
              </a:spcAft>
              <a:defRPr/>
            </a:pPr>
            <a:r>
              <a:rPr lang="en-US" sz="1800" b="0" dirty="0">
                <a:latin typeface="Arial"/>
                <a:ea typeface="Times New Roman"/>
                <a:cs typeface="Arial"/>
              </a:rPr>
              <a:t>Capability overview</a:t>
            </a:r>
          </a:p>
          <a:p>
            <a:pPr lvl="1" defTabSz="457200" eaLnBrk="1" fontAlgn="auto" hangingPunct="1">
              <a:spcBef>
                <a:spcPts val="0"/>
              </a:spcBef>
              <a:spcAft>
                <a:spcPts val="0"/>
              </a:spcAft>
              <a:defRPr/>
            </a:pPr>
            <a:r>
              <a:rPr lang="en-US" sz="1600" b="0" dirty="0">
                <a:latin typeface="Arial"/>
                <a:ea typeface="Times New Roman"/>
                <a:cs typeface="Arial"/>
              </a:rPr>
              <a:t>Battery-powered fan propulsion, s</a:t>
            </a:r>
            <a:r>
              <a:rPr lang="en-US" sz="1600" dirty="0">
                <a:latin typeface="Arial"/>
                <a:ea typeface="Times New Roman"/>
                <a:cs typeface="Arial"/>
              </a:rPr>
              <a:t>ix degree-of-freedom holonomic control</a:t>
            </a:r>
          </a:p>
          <a:p>
            <a:pPr lvl="1" defTabSz="457200" eaLnBrk="1" fontAlgn="auto" hangingPunct="1">
              <a:spcBef>
                <a:spcPts val="0"/>
              </a:spcBef>
              <a:spcAft>
                <a:spcPts val="0"/>
              </a:spcAft>
              <a:defRPr/>
            </a:pPr>
            <a:r>
              <a:rPr lang="en-US" sz="1600" b="0" dirty="0">
                <a:latin typeface="Arial"/>
                <a:ea typeface="Times New Roman"/>
                <a:cs typeface="Arial"/>
              </a:rPr>
              <a:t>Suite of </a:t>
            </a:r>
            <a:r>
              <a:rPr lang="en-US" sz="1600" dirty="0">
                <a:latin typeface="Arial"/>
                <a:ea typeface="Times New Roman"/>
                <a:cs typeface="Arial"/>
              </a:rPr>
              <a:t>cameras provides LIDAR point clouds and RGB imagery</a:t>
            </a:r>
          </a:p>
          <a:p>
            <a:pPr lvl="1" defTabSz="457200" eaLnBrk="1" fontAlgn="auto" hangingPunct="1">
              <a:spcBef>
                <a:spcPts val="0"/>
              </a:spcBef>
              <a:spcAft>
                <a:spcPts val="0"/>
              </a:spcAft>
              <a:defRPr/>
            </a:pPr>
            <a:r>
              <a:rPr lang="en-US" sz="1600" b="0" dirty="0">
                <a:latin typeface="Arial"/>
                <a:ea typeface="Times New Roman"/>
                <a:cs typeface="Arial"/>
              </a:rPr>
              <a:t>Flies autonomously, generally with ground operator oversight</a:t>
            </a:r>
          </a:p>
          <a:p>
            <a:pPr lvl="1" defTabSz="457200" eaLnBrk="1" fontAlgn="auto" hangingPunct="1">
              <a:spcBef>
                <a:spcPts val="0"/>
              </a:spcBef>
              <a:spcAft>
                <a:spcPts val="0"/>
              </a:spcAft>
              <a:defRPr/>
            </a:pPr>
            <a:r>
              <a:rPr lang="en-US" sz="1600" b="0" dirty="0">
                <a:latin typeface="Arial"/>
                <a:ea typeface="Times New Roman"/>
                <a:cs typeface="Arial"/>
              </a:rPr>
              <a:t>Autonomously docks </a:t>
            </a:r>
            <a:r>
              <a:rPr lang="en-US" sz="1600" dirty="0">
                <a:latin typeface="Arial"/>
                <a:ea typeface="Times New Roman"/>
                <a:cs typeface="Arial"/>
              </a:rPr>
              <a:t>for recharging and uses arm to perch on astronaut handrails</a:t>
            </a:r>
            <a:endParaRPr lang="en-US" sz="1600" b="0" dirty="0">
              <a:latin typeface="Arial"/>
              <a:ea typeface="Times New Roman"/>
              <a:cs typeface="Arial"/>
            </a:endParaRPr>
          </a:p>
          <a:p>
            <a:pPr lvl="1" defTabSz="457200" eaLnBrk="1" fontAlgn="auto" hangingPunct="1">
              <a:spcBef>
                <a:spcPts val="0"/>
              </a:spcBef>
              <a:spcAft>
                <a:spcPts val="0"/>
              </a:spcAft>
              <a:defRPr/>
            </a:pPr>
            <a:r>
              <a:rPr lang="en-US" sz="1600" dirty="0">
                <a:latin typeface="Arial"/>
                <a:ea typeface="Times New Roman"/>
                <a:cs typeface="Arial"/>
              </a:rPr>
              <a:t>Vision-based navigation, can fly throughout ISS US Operating Segment</a:t>
            </a:r>
          </a:p>
          <a:p>
            <a:pPr lvl="1" defTabSz="457200" eaLnBrk="1" fontAlgn="auto" hangingPunct="1">
              <a:spcBef>
                <a:spcPts val="0"/>
              </a:spcBef>
              <a:spcAft>
                <a:spcPts val="0"/>
              </a:spcAft>
              <a:defRPr/>
            </a:pPr>
            <a:r>
              <a:rPr lang="en-US" sz="1600" b="0" dirty="0">
                <a:latin typeface="Arial"/>
                <a:ea typeface="Times New Roman"/>
                <a:cs typeface="Arial"/>
              </a:rPr>
              <a:t>Guest scientists can install payloads and modify Astrobee flight software</a:t>
            </a:r>
          </a:p>
          <a:p>
            <a:pPr defTabSz="457200" eaLnBrk="1" fontAlgn="auto" hangingPunct="1">
              <a:spcBef>
                <a:spcPts val="0"/>
              </a:spcBef>
              <a:spcAft>
                <a:spcPts val="0"/>
              </a:spcAft>
              <a:defRPr/>
            </a:pPr>
            <a:r>
              <a:rPr lang="en-US" sz="1800" b="0" dirty="0">
                <a:latin typeface="Arial"/>
                <a:ea typeface="Times New Roman"/>
                <a:cs typeface="Arial"/>
              </a:rPr>
              <a:t>Objectives</a:t>
            </a:r>
          </a:p>
          <a:p>
            <a:pPr lvl="1" defTabSz="457200" eaLnBrk="1" fontAlgn="auto" hangingPunct="1">
              <a:spcBef>
                <a:spcPts val="0"/>
              </a:spcBef>
              <a:spcAft>
                <a:spcPts val="0"/>
              </a:spcAft>
              <a:defRPr/>
            </a:pPr>
            <a:r>
              <a:rPr lang="en-US" sz="1600" b="0" dirty="0">
                <a:latin typeface="Arial"/>
                <a:ea typeface="Times New Roman"/>
                <a:cs typeface="Arial"/>
              </a:rPr>
              <a:t>Provide a microgravity robotic research facility inside the ISS</a:t>
            </a:r>
          </a:p>
          <a:p>
            <a:pPr lvl="1" defTabSz="457200" eaLnBrk="1" fontAlgn="auto" hangingPunct="1">
              <a:spcBef>
                <a:spcPts val="0"/>
              </a:spcBef>
              <a:spcAft>
                <a:spcPts val="0"/>
              </a:spcAft>
              <a:defRPr/>
            </a:pPr>
            <a:r>
              <a:rPr lang="en-US" sz="1600" b="0" dirty="0">
                <a:latin typeface="Arial"/>
                <a:ea typeface="Times New Roman"/>
                <a:cs typeface="Arial"/>
              </a:rPr>
              <a:t>Demonstrate feasibility of intra-vehicular robot caretaking</a:t>
            </a:r>
          </a:p>
          <a:p>
            <a:pPr lvl="1" defTabSz="457200" eaLnBrk="1" fontAlgn="auto" hangingPunct="1">
              <a:spcBef>
                <a:spcPts val="0"/>
              </a:spcBef>
              <a:spcAft>
                <a:spcPts val="0"/>
              </a:spcAft>
              <a:defRPr/>
            </a:pPr>
            <a:r>
              <a:rPr lang="en-US" sz="1600" b="0" dirty="0">
                <a:latin typeface="Arial"/>
                <a:ea typeface="Times New Roman"/>
                <a:cs typeface="Arial"/>
              </a:rPr>
              <a:t>Provide an opportunity to automate certain ISS operations </a:t>
            </a:r>
          </a:p>
          <a:p>
            <a:pPr defTabSz="457200" eaLnBrk="1" fontAlgn="auto" hangingPunct="1">
              <a:spcBef>
                <a:spcPts val="0"/>
              </a:spcBef>
              <a:spcAft>
                <a:spcPts val="0"/>
              </a:spcAft>
              <a:defRPr/>
            </a:pPr>
            <a:r>
              <a:rPr lang="en-US" sz="1800" b="0" dirty="0">
                <a:latin typeface="Arial"/>
                <a:ea typeface="Times New Roman"/>
                <a:cs typeface="Arial"/>
              </a:rPr>
              <a:t>Driving use cases</a:t>
            </a:r>
          </a:p>
          <a:p>
            <a:pPr lvl="1" defTabSz="457200" eaLnBrk="1" fontAlgn="auto" hangingPunct="1">
              <a:spcBef>
                <a:spcPts val="0"/>
              </a:spcBef>
              <a:spcAft>
                <a:spcPts val="0"/>
              </a:spcAft>
              <a:defRPr/>
            </a:pPr>
            <a:r>
              <a:rPr lang="en-US" sz="1600" b="0" dirty="0">
                <a:latin typeface="Arial"/>
                <a:ea typeface="Times New Roman"/>
                <a:cs typeface="Arial"/>
              </a:rPr>
              <a:t>Guest science experiments</a:t>
            </a:r>
          </a:p>
          <a:p>
            <a:pPr lvl="1" defTabSz="457200" eaLnBrk="1" fontAlgn="auto" hangingPunct="1">
              <a:spcBef>
                <a:spcPts val="0"/>
              </a:spcBef>
              <a:spcAft>
                <a:spcPts val="0"/>
              </a:spcAft>
              <a:defRPr/>
            </a:pPr>
            <a:r>
              <a:rPr lang="en-US" sz="1600" b="0" dirty="0">
                <a:latin typeface="Arial"/>
                <a:ea typeface="Times New Roman"/>
                <a:cs typeface="Arial"/>
              </a:rPr>
              <a:t>Remotely operated mobile camera</a:t>
            </a:r>
          </a:p>
          <a:p>
            <a:pPr lvl="1" defTabSz="457200" eaLnBrk="1" fontAlgn="auto" hangingPunct="1">
              <a:spcBef>
                <a:spcPts val="0"/>
              </a:spcBef>
              <a:spcAft>
                <a:spcPts val="0"/>
              </a:spcAft>
              <a:defRPr/>
            </a:pPr>
            <a:r>
              <a:rPr lang="en-US" sz="1600" b="0" dirty="0">
                <a:latin typeface="Arial"/>
                <a:ea typeface="Times New Roman"/>
                <a:cs typeface="Arial"/>
              </a:rPr>
              <a:t>Sensor surveys</a:t>
            </a:r>
          </a:p>
          <a:p>
            <a:pPr defTabSz="457200" eaLnBrk="1" fontAlgn="auto" hangingPunct="1">
              <a:spcBef>
                <a:spcPts val="0"/>
              </a:spcBef>
              <a:spcAft>
                <a:spcPts val="0"/>
              </a:spcAft>
              <a:defRPr/>
            </a:pPr>
            <a:r>
              <a:rPr lang="en-US" sz="1800" b="0" dirty="0">
                <a:latin typeface="Arial"/>
                <a:ea typeface="Times New Roman"/>
                <a:cs typeface="Arial"/>
              </a:rPr>
              <a:t>The ISAAC project works closely with the ISS Astrobee Facility through its guest science program</a:t>
            </a:r>
          </a:p>
          <a:p>
            <a:pPr defTabSz="457200" eaLnBrk="1" fontAlgn="auto" hangingPunct="1">
              <a:spcBef>
                <a:spcPts val="0"/>
              </a:spcBef>
              <a:spcAft>
                <a:spcPts val="0"/>
              </a:spcAft>
              <a:defRPr/>
            </a:pPr>
            <a:r>
              <a:rPr lang="en-US" sz="1800" b="0" dirty="0">
                <a:latin typeface="Arial"/>
                <a:ea typeface="Times New Roman"/>
                <a:cs typeface="Arial"/>
              </a:rPr>
              <a:t>You could be an Astrobee guest scientist, too!</a:t>
            </a:r>
          </a:p>
          <a:p>
            <a:pPr lvl="1" defTabSz="457200" eaLnBrk="1" fontAlgn="auto" hangingPunct="1">
              <a:spcBef>
                <a:spcPts val="0"/>
              </a:spcBef>
              <a:spcAft>
                <a:spcPts val="0"/>
              </a:spcAft>
              <a:defRPr/>
            </a:pPr>
            <a:r>
              <a:rPr lang="en-US" sz="1600" dirty="0">
                <a:latin typeface="Arial"/>
                <a:ea typeface="Times New Roman"/>
                <a:cs typeface="Arial"/>
                <a:hlinkClick r:id="rId5"/>
              </a:rPr>
              <a:t>https://www.nasa.gov/astrobee/</a:t>
            </a:r>
            <a:endParaRPr lang="en-US" sz="1600" b="0" dirty="0">
              <a:latin typeface="Arial"/>
              <a:ea typeface="Times New Roman"/>
              <a:cs typeface="Arial"/>
            </a:endParaRPr>
          </a:p>
          <a:p>
            <a:pPr lvl="1" defTabSz="457200" eaLnBrk="1" fontAlgn="auto" hangingPunct="1">
              <a:spcBef>
                <a:spcPts val="0"/>
              </a:spcBef>
              <a:spcAft>
                <a:spcPts val="0"/>
              </a:spcAft>
              <a:defRPr/>
            </a:pPr>
            <a:r>
              <a:rPr lang="en-US" sz="1600" dirty="0">
                <a:latin typeface="Arial"/>
                <a:ea typeface="Times New Roman"/>
                <a:cs typeface="Arial"/>
                <a:hlinkClick r:id="rId6"/>
              </a:rPr>
              <a:t>https://www.nasa.gov/content/guest-science-resources</a:t>
            </a:r>
            <a:endParaRPr lang="en-US" sz="1600" dirty="0">
              <a:latin typeface="Arial"/>
              <a:ea typeface="Times New Roman"/>
              <a:cs typeface="Arial"/>
            </a:endParaRPr>
          </a:p>
          <a:p>
            <a:pPr lvl="1" defTabSz="457200" eaLnBrk="1" fontAlgn="auto" hangingPunct="1">
              <a:spcBef>
                <a:spcPts val="0"/>
              </a:spcBef>
              <a:spcAft>
                <a:spcPts val="0"/>
              </a:spcAft>
              <a:defRPr/>
            </a:pPr>
            <a:r>
              <a:rPr lang="en-US" sz="1200" b="0" dirty="0">
                <a:latin typeface="Arial"/>
                <a:ea typeface="Times New Roman"/>
                <a:cs typeface="Arial"/>
              </a:rPr>
              <a:t>Barlow, et al. </a:t>
            </a:r>
            <a:r>
              <a:rPr lang="en-US" sz="1200" dirty="0">
                <a:latin typeface="Arial"/>
                <a:ea typeface="Times New Roman"/>
                <a:cs typeface="Arial"/>
              </a:rPr>
              <a:t>Astrobee: A Free Flying Robot Enabling Technology Demonstrations. Proc. ISS R&amp;D Conf., 2021</a:t>
            </a:r>
            <a:endParaRPr lang="en-US" sz="1200" b="0" dirty="0">
              <a:latin typeface="Arial"/>
              <a:ea typeface="Times New Roman"/>
              <a:cs typeface="Arial"/>
            </a:endParaRPr>
          </a:p>
          <a:p>
            <a:pPr defTabSz="457200" eaLnBrk="1" fontAlgn="auto" hangingPunct="1">
              <a:spcBef>
                <a:spcPts val="0"/>
              </a:spcBef>
              <a:spcAft>
                <a:spcPts val="0"/>
              </a:spcAft>
              <a:defRPr/>
            </a:pPr>
            <a:endParaRPr lang="en-US" sz="1800" b="0" dirty="0">
              <a:latin typeface="Arial"/>
              <a:ea typeface="Times New Roman"/>
              <a:cs typeface="Arial"/>
            </a:endParaRPr>
          </a:p>
          <a:p>
            <a:pPr defTabSz="457200" eaLnBrk="1" fontAlgn="auto" hangingPunct="1">
              <a:spcBef>
                <a:spcPts val="0"/>
              </a:spcBef>
              <a:spcAft>
                <a:spcPts val="0"/>
              </a:spcAft>
              <a:defRPr/>
            </a:pPr>
            <a:endParaRPr lang="en-US" sz="1800" b="0" dirty="0">
              <a:latin typeface="Arial"/>
              <a:ea typeface="Times New Roman"/>
              <a:cs typeface="Arial"/>
            </a:endParaRPr>
          </a:p>
        </p:txBody>
      </p:sp>
      <p:sp>
        <p:nvSpPr>
          <p:cNvPr id="4" name="Slide Number Placeholder 3"/>
          <p:cNvSpPr>
            <a:spLocks noGrp="1"/>
          </p:cNvSpPr>
          <p:nvPr>
            <p:ph type="sldNum" sz="quarter" idx="4"/>
          </p:nvPr>
        </p:nvSpPr>
        <p:spPr/>
        <p:txBody>
          <a:bodyPr/>
          <a:lstStyle/>
          <a:p>
            <a:pPr defTabSz="457146" fontAlgn="base">
              <a:spcBef>
                <a:spcPct val="0"/>
              </a:spcBef>
              <a:spcAft>
                <a:spcPct val="0"/>
              </a:spcAft>
            </a:pPr>
            <a:fld id="{4336D8BB-1FBA-4ECE-B83B-DC345E7EB0EF}" type="slidenum">
              <a:rPr lang="en-US">
                <a:solidFill>
                  <a:prstClr val="black"/>
                </a:solidFill>
                <a:latin typeface="Arial" charset="0"/>
                <a:ea typeface="ＭＳ Ｐゴシック" charset="-128"/>
              </a:rPr>
              <a:pPr defTabSz="457146" fontAlgn="base">
                <a:spcBef>
                  <a:spcPct val="0"/>
                </a:spcBef>
                <a:spcAft>
                  <a:spcPct val="0"/>
                </a:spcAft>
              </a:pPr>
              <a:t>10</a:t>
            </a:fld>
            <a:endParaRPr lang="en-US">
              <a:solidFill>
                <a:prstClr val="black"/>
              </a:solidFill>
              <a:latin typeface="Arial" charset="0"/>
              <a:ea typeface="ＭＳ Ｐゴシック" charset="-128"/>
            </a:endParaRPr>
          </a:p>
        </p:txBody>
      </p:sp>
      <p:pic>
        <p:nvPicPr>
          <p:cNvPr id="7" name="Picture 6">
            <a:extLst>
              <a:ext uri="{FF2B5EF4-FFF2-40B4-BE49-F238E27FC236}">
                <a16:creationId xmlns:a16="http://schemas.microsoft.com/office/drawing/2014/main" id="{F4A798F2-DF09-7E43-9F04-971C6929118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5319"/>
          <a:stretch/>
        </p:blipFill>
        <p:spPr>
          <a:xfrm>
            <a:off x="8617475" y="1042964"/>
            <a:ext cx="3398934" cy="1975121"/>
          </a:xfrm>
          <a:prstGeom prst="rect">
            <a:avLst/>
          </a:prstGeom>
        </p:spPr>
      </p:pic>
      <p:pic>
        <p:nvPicPr>
          <p:cNvPr id="9" name="Picture 8">
            <a:extLst>
              <a:ext uri="{FF2B5EF4-FFF2-40B4-BE49-F238E27FC236}">
                <a16:creationId xmlns:a16="http://schemas.microsoft.com/office/drawing/2014/main" id="{F9D63592-E03C-BC4F-971F-7A75690F011A}"/>
              </a:ext>
            </a:extLst>
          </p:cNvPr>
          <p:cNvPicPr>
            <a:picLocks noChangeAspect="1"/>
          </p:cNvPicPr>
          <p:nvPr/>
        </p:nvPicPr>
        <p:blipFill rotWithShape="1">
          <a:blip r:embed="rId8" cstate="screen">
            <a:alphaModFix/>
            <a:extLst>
              <a:ext uri="{28A0092B-C50C-407E-A947-70E740481C1C}">
                <a14:useLocalDpi xmlns:a14="http://schemas.microsoft.com/office/drawing/2010/main"/>
              </a:ext>
            </a:extLst>
          </a:blip>
          <a:srcRect/>
          <a:stretch/>
        </p:blipFill>
        <p:spPr>
          <a:xfrm>
            <a:off x="8631044" y="5440497"/>
            <a:ext cx="3385365" cy="1011532"/>
          </a:xfrm>
          <a:prstGeom prst="rect">
            <a:avLst/>
          </a:prstGeom>
        </p:spPr>
      </p:pic>
      <p:pic>
        <p:nvPicPr>
          <p:cNvPr id="10" name="Picture 9">
            <a:extLst>
              <a:ext uri="{FF2B5EF4-FFF2-40B4-BE49-F238E27FC236}">
                <a16:creationId xmlns:a16="http://schemas.microsoft.com/office/drawing/2014/main" id="{B0EA34DC-1046-BA49-835B-B2FF908B11B0}"/>
              </a:ext>
            </a:extLst>
          </p:cNvPr>
          <p:cNvPicPr>
            <a:picLocks noChangeAspect="1"/>
          </p:cNvPicPr>
          <p:nvPr/>
        </p:nvPicPr>
        <p:blipFill rotWithShape="1">
          <a:blip r:embed="rId9"/>
          <a:srcRect r="66616" b="50000"/>
          <a:stretch/>
        </p:blipFill>
        <p:spPr>
          <a:xfrm>
            <a:off x="8631044" y="3084991"/>
            <a:ext cx="3380516" cy="2249662"/>
          </a:xfrm>
          <a:prstGeom prst="rect">
            <a:avLst/>
          </a:prstGeom>
        </p:spPr>
      </p:pic>
      <p:pic>
        <p:nvPicPr>
          <p:cNvPr id="11" name="Audio 10">
            <a:hlinkClick r:id="" action="ppaction://media"/>
            <a:extLst>
              <a:ext uri="{FF2B5EF4-FFF2-40B4-BE49-F238E27FC236}">
                <a16:creationId xmlns:a16="http://schemas.microsoft.com/office/drawing/2014/main" id="{5C67A3AB-46AC-154C-A901-47F4BD2FC3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47101002"/>
      </p:ext>
    </p:extLst>
  </p:cSld>
  <p:clrMapOvr>
    <a:masterClrMapping/>
  </p:clrMapOvr>
  <mc:AlternateContent xmlns:mc="http://schemas.openxmlformats.org/markup-compatibility/2006">
    <mc:Choice xmlns:p14="http://schemas.microsoft.com/office/powerpoint/2010/main" Requires="p14">
      <p:transition spd="slow" p14:dur="2000" advTm="94930"/>
    </mc:Choice>
    <mc:Fallback>
      <p:transition spd="slow" advTm="9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5966-F51B-C34C-B240-88D4800EEE1B}"/>
              </a:ext>
            </a:extLst>
          </p:cNvPr>
          <p:cNvSpPr>
            <a:spLocks noGrp="1"/>
          </p:cNvSpPr>
          <p:nvPr>
            <p:ph type="title"/>
          </p:nvPr>
        </p:nvSpPr>
        <p:spPr>
          <a:xfrm>
            <a:off x="1750888" y="-38501"/>
            <a:ext cx="8737600" cy="914400"/>
          </a:xfrm>
          <a:prstGeom prst="rect">
            <a:avLst/>
          </a:prstGeom>
        </p:spPr>
        <p:txBody>
          <a:bodyPr/>
          <a:lstStyle/>
          <a:p>
            <a:pPr algn="ctr"/>
            <a:r>
              <a:rPr lang="en-US" sz="4000" b="1" dirty="0">
                <a:latin typeface="Calibri" panose="020F0502020204030204" pitchFamily="34" charset="0"/>
                <a:cs typeface="Calibri" panose="020F0502020204030204" pitchFamily="34" charset="0"/>
              </a:rPr>
              <a:t>ISAAC Phase 1 ISS Activities</a:t>
            </a:r>
          </a:p>
        </p:txBody>
      </p:sp>
      <p:sp>
        <p:nvSpPr>
          <p:cNvPr id="4" name="Slide Number Placeholder 3">
            <a:extLst>
              <a:ext uri="{FF2B5EF4-FFF2-40B4-BE49-F238E27FC236}">
                <a16:creationId xmlns:a16="http://schemas.microsoft.com/office/drawing/2014/main" id="{77845AB6-D90A-9D44-A498-8993383381B8}"/>
              </a:ext>
            </a:extLst>
          </p:cNvPr>
          <p:cNvSpPr>
            <a:spLocks noGrp="1"/>
          </p:cNvSpPr>
          <p:nvPr>
            <p:ph type="sldNum" sz="quarter" idx="4"/>
          </p:nvPr>
        </p:nvSpPr>
        <p:spPr>
          <a:xfrm>
            <a:off x="11244942" y="6547759"/>
            <a:ext cx="947057" cy="310243"/>
          </a:xfrm>
        </p:spPr>
        <p:txBody>
          <a:bodyPr/>
          <a:lstStyle/>
          <a:p>
            <a:fld id="{4336D8BB-1FBA-4ECE-B83B-DC345E7EB0EF}" type="slidenum">
              <a:rPr lang="en-US" smtClean="0"/>
              <a:pPr/>
              <a:t>11</a:t>
            </a:fld>
            <a:endParaRPr lang="en-US"/>
          </a:p>
        </p:txBody>
      </p:sp>
      <p:pic>
        <p:nvPicPr>
          <p:cNvPr id="6" name="Picture 5">
            <a:extLst>
              <a:ext uri="{FF2B5EF4-FFF2-40B4-BE49-F238E27FC236}">
                <a16:creationId xmlns:a16="http://schemas.microsoft.com/office/drawing/2014/main" id="{C0731EC2-E9AF-D340-B0B9-47C4AD71B03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8639075" y="1527000"/>
            <a:ext cx="3244087" cy="2661384"/>
          </a:xfrm>
          <a:prstGeom prst="rect">
            <a:avLst/>
          </a:prstGeom>
        </p:spPr>
      </p:pic>
      <p:sp>
        <p:nvSpPr>
          <p:cNvPr id="7" name="TextBox 6">
            <a:extLst>
              <a:ext uri="{FF2B5EF4-FFF2-40B4-BE49-F238E27FC236}">
                <a16:creationId xmlns:a16="http://schemas.microsoft.com/office/drawing/2014/main" id="{4DD82168-4E9A-594B-841D-6569CACAE484}"/>
              </a:ext>
            </a:extLst>
          </p:cNvPr>
          <p:cNvSpPr txBox="1"/>
          <p:nvPr/>
        </p:nvSpPr>
        <p:spPr>
          <a:xfrm>
            <a:off x="8639075" y="4188383"/>
            <a:ext cx="3244087" cy="461665"/>
          </a:xfrm>
          <a:prstGeom prst="rect">
            <a:avLst/>
          </a:prstGeom>
          <a:noFill/>
        </p:spPr>
        <p:txBody>
          <a:bodyPr wrap="square" rtlCol="0">
            <a:spAutoFit/>
          </a:bodyPr>
          <a:lstStyle/>
          <a:p>
            <a:r>
              <a:rPr lang="en-US" sz="1200" dirty="0"/>
              <a:t>NASA astronaut Victor J. Glover configuring the JEM module for Astrobee ops</a:t>
            </a:r>
          </a:p>
        </p:txBody>
      </p:sp>
      <p:pic>
        <p:nvPicPr>
          <p:cNvPr id="9" name="Picture 8">
            <a:extLst>
              <a:ext uri="{FF2B5EF4-FFF2-40B4-BE49-F238E27FC236}">
                <a16:creationId xmlns:a16="http://schemas.microsoft.com/office/drawing/2014/main" id="{B6B03A8C-7902-E64A-AD7C-4E34877B02B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388213" y="1526999"/>
            <a:ext cx="4731349" cy="2661384"/>
          </a:xfrm>
          <a:prstGeom prst="rect">
            <a:avLst/>
          </a:prstGeom>
        </p:spPr>
      </p:pic>
      <p:sp>
        <p:nvSpPr>
          <p:cNvPr id="10" name="TextBox 9">
            <a:extLst>
              <a:ext uri="{FF2B5EF4-FFF2-40B4-BE49-F238E27FC236}">
                <a16:creationId xmlns:a16="http://schemas.microsoft.com/office/drawing/2014/main" id="{26C6BD67-5CF0-F742-A695-3760DAE6EF12}"/>
              </a:ext>
            </a:extLst>
          </p:cNvPr>
          <p:cNvSpPr txBox="1"/>
          <p:nvPr/>
        </p:nvSpPr>
        <p:spPr>
          <a:xfrm>
            <a:off x="388212" y="4188383"/>
            <a:ext cx="4731349" cy="461665"/>
          </a:xfrm>
          <a:prstGeom prst="rect">
            <a:avLst/>
          </a:prstGeom>
          <a:noFill/>
        </p:spPr>
        <p:txBody>
          <a:bodyPr wrap="square" rtlCol="0">
            <a:spAutoFit/>
          </a:bodyPr>
          <a:lstStyle/>
          <a:p>
            <a:r>
              <a:rPr lang="en-US" sz="1200" dirty="0"/>
              <a:t>NASA astronaut Shannon Walker manually moving Honey near target to collect calibration imagery</a:t>
            </a:r>
          </a:p>
        </p:txBody>
      </p:sp>
      <p:sp>
        <p:nvSpPr>
          <p:cNvPr id="11" name="TextBox 10">
            <a:extLst>
              <a:ext uri="{FF2B5EF4-FFF2-40B4-BE49-F238E27FC236}">
                <a16:creationId xmlns:a16="http://schemas.microsoft.com/office/drawing/2014/main" id="{5BF9458E-64F0-3A41-A972-DF265B56963D}"/>
              </a:ext>
            </a:extLst>
          </p:cNvPr>
          <p:cNvSpPr txBox="1"/>
          <p:nvPr/>
        </p:nvSpPr>
        <p:spPr>
          <a:xfrm>
            <a:off x="1990792" y="840636"/>
            <a:ext cx="1526187" cy="584775"/>
          </a:xfrm>
          <a:prstGeom prst="rect">
            <a:avLst/>
          </a:prstGeom>
          <a:noFill/>
        </p:spPr>
        <p:txBody>
          <a:bodyPr wrap="none" rtlCol="0">
            <a:spAutoFit/>
          </a:bodyPr>
          <a:lstStyle/>
          <a:p>
            <a:pPr algn="ctr"/>
            <a:r>
              <a:rPr lang="en-US" sz="3200" b="1" dirty="0"/>
              <a:t>ISAAC-1</a:t>
            </a:r>
          </a:p>
        </p:txBody>
      </p:sp>
      <p:sp>
        <p:nvSpPr>
          <p:cNvPr id="12" name="TextBox 11">
            <a:extLst>
              <a:ext uri="{FF2B5EF4-FFF2-40B4-BE49-F238E27FC236}">
                <a16:creationId xmlns:a16="http://schemas.microsoft.com/office/drawing/2014/main" id="{98E83BCA-B547-3442-B967-E9E3E86003BE}"/>
              </a:ext>
            </a:extLst>
          </p:cNvPr>
          <p:cNvSpPr txBox="1"/>
          <p:nvPr/>
        </p:nvSpPr>
        <p:spPr>
          <a:xfrm>
            <a:off x="9498024" y="840636"/>
            <a:ext cx="1526187" cy="584775"/>
          </a:xfrm>
          <a:prstGeom prst="rect">
            <a:avLst/>
          </a:prstGeom>
          <a:noFill/>
        </p:spPr>
        <p:txBody>
          <a:bodyPr wrap="none" rtlCol="0">
            <a:spAutoFit/>
          </a:bodyPr>
          <a:lstStyle/>
          <a:p>
            <a:pPr algn="ctr"/>
            <a:r>
              <a:rPr lang="en-US" sz="3200" b="1" dirty="0"/>
              <a:t>ISAAC-3</a:t>
            </a:r>
          </a:p>
        </p:txBody>
      </p:sp>
      <p:pic>
        <p:nvPicPr>
          <p:cNvPr id="14" name="Picture 13">
            <a:extLst>
              <a:ext uri="{FF2B5EF4-FFF2-40B4-BE49-F238E27FC236}">
                <a16:creationId xmlns:a16="http://schemas.microsoft.com/office/drawing/2014/main" id="{11DA078B-8D03-E14E-B71F-090498DBC767}"/>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a:stretch/>
        </p:blipFill>
        <p:spPr>
          <a:xfrm>
            <a:off x="5198341" y="1526998"/>
            <a:ext cx="3378532" cy="2661383"/>
          </a:xfrm>
          <a:prstGeom prst="rect">
            <a:avLst/>
          </a:prstGeom>
        </p:spPr>
      </p:pic>
      <p:sp>
        <p:nvSpPr>
          <p:cNvPr id="15" name="TextBox 14">
            <a:extLst>
              <a:ext uri="{FF2B5EF4-FFF2-40B4-BE49-F238E27FC236}">
                <a16:creationId xmlns:a16="http://schemas.microsoft.com/office/drawing/2014/main" id="{72C519E8-1F02-C04E-A994-63D2CF458F27}"/>
              </a:ext>
            </a:extLst>
          </p:cNvPr>
          <p:cNvSpPr txBox="1"/>
          <p:nvPr/>
        </p:nvSpPr>
        <p:spPr>
          <a:xfrm>
            <a:off x="5198342" y="4188383"/>
            <a:ext cx="3377923" cy="461665"/>
          </a:xfrm>
          <a:prstGeom prst="rect">
            <a:avLst/>
          </a:prstGeom>
          <a:noFill/>
        </p:spPr>
        <p:txBody>
          <a:bodyPr wrap="square" rtlCol="0">
            <a:spAutoFit/>
          </a:bodyPr>
          <a:lstStyle/>
          <a:p>
            <a:r>
              <a:rPr lang="en-US" sz="1200" dirty="0"/>
              <a:t>JAXA astronaut Soichi Noguchi pauses to watch Bumble conducting a multi-sensor map survey</a:t>
            </a:r>
          </a:p>
        </p:txBody>
      </p:sp>
      <p:sp>
        <p:nvSpPr>
          <p:cNvPr id="16" name="TextBox 15">
            <a:extLst>
              <a:ext uri="{FF2B5EF4-FFF2-40B4-BE49-F238E27FC236}">
                <a16:creationId xmlns:a16="http://schemas.microsoft.com/office/drawing/2014/main" id="{B68BDBA6-2457-FB4B-8834-92236A729BD4}"/>
              </a:ext>
            </a:extLst>
          </p:cNvPr>
          <p:cNvSpPr txBox="1"/>
          <p:nvPr/>
        </p:nvSpPr>
        <p:spPr>
          <a:xfrm>
            <a:off x="6128322" y="840636"/>
            <a:ext cx="1526187" cy="584775"/>
          </a:xfrm>
          <a:prstGeom prst="rect">
            <a:avLst/>
          </a:prstGeom>
          <a:noFill/>
        </p:spPr>
        <p:txBody>
          <a:bodyPr wrap="none" rtlCol="0">
            <a:spAutoFit/>
          </a:bodyPr>
          <a:lstStyle/>
          <a:p>
            <a:pPr algn="ctr"/>
            <a:r>
              <a:rPr lang="en-US" sz="3200" b="1" dirty="0"/>
              <a:t>ISAAC-2</a:t>
            </a:r>
          </a:p>
        </p:txBody>
      </p:sp>
      <p:sp>
        <p:nvSpPr>
          <p:cNvPr id="19" name="TextBox 18">
            <a:extLst>
              <a:ext uri="{FF2B5EF4-FFF2-40B4-BE49-F238E27FC236}">
                <a16:creationId xmlns:a16="http://schemas.microsoft.com/office/drawing/2014/main" id="{A81108B2-C748-8144-8709-C41EDDE23116}"/>
              </a:ext>
            </a:extLst>
          </p:cNvPr>
          <p:cNvSpPr txBox="1"/>
          <p:nvPr/>
        </p:nvSpPr>
        <p:spPr>
          <a:xfrm>
            <a:off x="388212" y="4786725"/>
            <a:ext cx="473134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Calibrate sensors</a:t>
            </a:r>
          </a:p>
          <a:p>
            <a:pPr marL="285750" indent="-285750">
              <a:buFont typeface="Arial" panose="020B0604020202020204" pitchFamily="34" charset="0"/>
              <a:buChar char="•"/>
            </a:pPr>
            <a:r>
              <a:rPr lang="en-US" sz="1600" dirty="0"/>
              <a:t>Validate mapping approach with a small survey</a:t>
            </a:r>
          </a:p>
        </p:txBody>
      </p:sp>
      <p:sp>
        <p:nvSpPr>
          <p:cNvPr id="20" name="TextBox 19">
            <a:extLst>
              <a:ext uri="{FF2B5EF4-FFF2-40B4-BE49-F238E27FC236}">
                <a16:creationId xmlns:a16="http://schemas.microsoft.com/office/drawing/2014/main" id="{823E2344-C0F5-F24D-A287-9645C041CFA3}"/>
              </a:ext>
            </a:extLst>
          </p:cNvPr>
          <p:cNvSpPr txBox="1"/>
          <p:nvPr/>
        </p:nvSpPr>
        <p:spPr>
          <a:xfrm>
            <a:off x="5198341" y="4786725"/>
            <a:ext cx="3377924"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Cover full survey area</a:t>
            </a:r>
          </a:p>
          <a:p>
            <a:pPr marL="285750" indent="-285750">
              <a:buFont typeface="Arial" panose="020B0604020202020204" pitchFamily="34" charset="0"/>
              <a:buChar char="•"/>
            </a:pPr>
            <a:r>
              <a:rPr lang="en-US" sz="1600" dirty="0"/>
              <a:t>Build baseline 3D geometry and high-res surface texture</a:t>
            </a:r>
          </a:p>
        </p:txBody>
      </p:sp>
      <p:sp>
        <p:nvSpPr>
          <p:cNvPr id="21" name="TextBox 20">
            <a:extLst>
              <a:ext uri="{FF2B5EF4-FFF2-40B4-BE49-F238E27FC236}">
                <a16:creationId xmlns:a16="http://schemas.microsoft.com/office/drawing/2014/main" id="{CE4B23C0-15FC-544C-A3D9-543C7A696E86}"/>
              </a:ext>
            </a:extLst>
          </p:cNvPr>
          <p:cNvSpPr txBox="1"/>
          <p:nvPr/>
        </p:nvSpPr>
        <p:spPr>
          <a:xfrm>
            <a:off x="8639075" y="4801946"/>
            <a:ext cx="3377924"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Respond to simulated CO</a:t>
            </a:r>
            <a:r>
              <a:rPr lang="en-US" sz="1600" baseline="-25000" dirty="0"/>
              <a:t>2</a:t>
            </a:r>
            <a:r>
              <a:rPr lang="en-US" sz="1600" dirty="0"/>
              <a:t> fault with Astrobee inspection</a:t>
            </a:r>
          </a:p>
          <a:p>
            <a:pPr marL="285750" indent="-285750">
              <a:buFont typeface="Arial" panose="020B0604020202020204" pitchFamily="34" charset="0"/>
              <a:buChar char="•"/>
            </a:pPr>
            <a:r>
              <a:rPr lang="en-US" sz="1600" dirty="0"/>
              <a:t>Automated detection of anomalous object blocking vent</a:t>
            </a:r>
          </a:p>
          <a:p>
            <a:pPr marL="285750" indent="-285750">
              <a:buFont typeface="Arial" panose="020B0604020202020204" pitchFamily="34" charset="0"/>
              <a:buChar char="•"/>
            </a:pPr>
            <a:r>
              <a:rPr lang="en-US" sz="1600" dirty="0"/>
              <a:t>Cover full survey area again</a:t>
            </a:r>
          </a:p>
          <a:p>
            <a:pPr marL="285750" indent="-285750">
              <a:buFont typeface="Arial" panose="020B0604020202020204" pitchFamily="34" charset="0"/>
              <a:buChar char="•"/>
            </a:pPr>
            <a:r>
              <a:rPr lang="en-US" sz="1600" dirty="0"/>
              <a:t>Stream live 3D surface texture updates to operator</a:t>
            </a:r>
          </a:p>
        </p:txBody>
      </p:sp>
      <p:sp>
        <p:nvSpPr>
          <p:cNvPr id="22" name="TextBox 21">
            <a:extLst>
              <a:ext uri="{FF2B5EF4-FFF2-40B4-BE49-F238E27FC236}">
                <a16:creationId xmlns:a16="http://schemas.microsoft.com/office/drawing/2014/main" id="{C1080B23-4501-9441-92F8-0A1FFD04EA0C}"/>
              </a:ext>
            </a:extLst>
          </p:cNvPr>
          <p:cNvSpPr txBox="1"/>
          <p:nvPr/>
        </p:nvSpPr>
        <p:spPr>
          <a:xfrm>
            <a:off x="2281641" y="1285089"/>
            <a:ext cx="944489" cy="276999"/>
          </a:xfrm>
          <a:prstGeom prst="rect">
            <a:avLst/>
          </a:prstGeom>
          <a:noFill/>
        </p:spPr>
        <p:txBody>
          <a:bodyPr wrap="none" rtlCol="0">
            <a:spAutoFit/>
          </a:bodyPr>
          <a:lstStyle/>
          <a:p>
            <a:pPr algn="ctr"/>
            <a:r>
              <a:rPr lang="en-US" sz="1200" b="1" dirty="0"/>
              <a:t>2021/02/23</a:t>
            </a:r>
          </a:p>
        </p:txBody>
      </p:sp>
      <p:sp>
        <p:nvSpPr>
          <p:cNvPr id="23" name="TextBox 22">
            <a:extLst>
              <a:ext uri="{FF2B5EF4-FFF2-40B4-BE49-F238E27FC236}">
                <a16:creationId xmlns:a16="http://schemas.microsoft.com/office/drawing/2014/main" id="{7F4414BE-CA7C-DC4C-AFD1-2BCE8CC0CE0E}"/>
              </a:ext>
            </a:extLst>
          </p:cNvPr>
          <p:cNvSpPr txBox="1"/>
          <p:nvPr/>
        </p:nvSpPr>
        <p:spPr>
          <a:xfrm>
            <a:off x="6419171" y="1262418"/>
            <a:ext cx="944489" cy="276999"/>
          </a:xfrm>
          <a:prstGeom prst="rect">
            <a:avLst/>
          </a:prstGeom>
          <a:noFill/>
        </p:spPr>
        <p:txBody>
          <a:bodyPr wrap="none" rtlCol="0">
            <a:spAutoFit/>
          </a:bodyPr>
          <a:lstStyle/>
          <a:p>
            <a:pPr algn="ctr"/>
            <a:r>
              <a:rPr lang="en-US" sz="1200" b="1" dirty="0"/>
              <a:t>2021/03/26</a:t>
            </a:r>
          </a:p>
        </p:txBody>
      </p:sp>
      <p:sp>
        <p:nvSpPr>
          <p:cNvPr id="24" name="TextBox 23">
            <a:extLst>
              <a:ext uri="{FF2B5EF4-FFF2-40B4-BE49-F238E27FC236}">
                <a16:creationId xmlns:a16="http://schemas.microsoft.com/office/drawing/2014/main" id="{D11B87A0-A5C6-394A-9D5B-F70E4971CA3A}"/>
              </a:ext>
            </a:extLst>
          </p:cNvPr>
          <p:cNvSpPr txBox="1"/>
          <p:nvPr/>
        </p:nvSpPr>
        <p:spPr>
          <a:xfrm>
            <a:off x="9788873" y="1285089"/>
            <a:ext cx="944489" cy="276999"/>
          </a:xfrm>
          <a:prstGeom prst="rect">
            <a:avLst/>
          </a:prstGeom>
          <a:noFill/>
        </p:spPr>
        <p:txBody>
          <a:bodyPr wrap="none" rtlCol="0">
            <a:spAutoFit/>
          </a:bodyPr>
          <a:lstStyle/>
          <a:p>
            <a:pPr algn="ctr"/>
            <a:r>
              <a:rPr lang="en-US" sz="1200" b="1" dirty="0"/>
              <a:t>2021/04/19</a:t>
            </a:r>
          </a:p>
        </p:txBody>
      </p:sp>
      <p:pic>
        <p:nvPicPr>
          <p:cNvPr id="3" name="Audio 2">
            <a:hlinkClick r:id="" action="ppaction://media"/>
            <a:extLst>
              <a:ext uri="{FF2B5EF4-FFF2-40B4-BE49-F238E27FC236}">
                <a16:creationId xmlns:a16="http://schemas.microsoft.com/office/drawing/2014/main" id="{F093A53F-4DF1-3E40-9EF5-30EB7CA9CF0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95218937"/>
      </p:ext>
    </p:extLst>
  </p:cSld>
  <p:clrMapOvr>
    <a:masterClrMapping/>
  </p:clrMapOvr>
  <mc:AlternateContent xmlns:mc="http://schemas.openxmlformats.org/markup-compatibility/2006">
    <mc:Choice xmlns:p14="http://schemas.microsoft.com/office/powerpoint/2010/main" Requires="p14">
      <p:transition spd="slow" p14:dur="2000" advTm="35992"/>
    </mc:Choice>
    <mc:Fallback>
      <p:transition spd="slow" advTm="35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D716-39EF-5F42-96CC-7317164AA73D}"/>
              </a:ext>
            </a:extLst>
          </p:cNvPr>
          <p:cNvSpPr>
            <a:spLocks noGrp="1"/>
          </p:cNvSpPr>
          <p:nvPr>
            <p:ph type="title"/>
          </p:nvPr>
        </p:nvSpPr>
        <p:spPr>
          <a:xfrm>
            <a:off x="1727200" y="0"/>
            <a:ext cx="8737600" cy="914400"/>
          </a:xfrm>
          <a:prstGeom prst="rect">
            <a:avLst/>
          </a:prstGeom>
        </p:spPr>
        <p:txBody>
          <a:bodyPr/>
          <a:lstStyle/>
          <a:p>
            <a:pPr algn="ctr"/>
            <a:r>
              <a:rPr lang="en-US" sz="4000" b="1" dirty="0">
                <a:latin typeface="Calibri" panose="020F0502020204030204" pitchFamily="34" charset="0"/>
                <a:cs typeface="Calibri" panose="020F0502020204030204" pitchFamily="34" charset="0"/>
              </a:rPr>
              <a:t>Fault Demo Video</a:t>
            </a:r>
          </a:p>
        </p:txBody>
      </p:sp>
      <p:sp>
        <p:nvSpPr>
          <p:cNvPr id="4" name="Slide Number Placeholder 3">
            <a:extLst>
              <a:ext uri="{FF2B5EF4-FFF2-40B4-BE49-F238E27FC236}">
                <a16:creationId xmlns:a16="http://schemas.microsoft.com/office/drawing/2014/main" id="{7EADCF19-A9CC-AD40-98DE-EB7D751758D8}"/>
              </a:ext>
            </a:extLst>
          </p:cNvPr>
          <p:cNvSpPr>
            <a:spLocks noGrp="1"/>
          </p:cNvSpPr>
          <p:nvPr>
            <p:ph type="sldNum" sz="quarter" idx="4"/>
          </p:nvPr>
        </p:nvSpPr>
        <p:spPr>
          <a:xfrm>
            <a:off x="11244942" y="6547759"/>
            <a:ext cx="947057" cy="310243"/>
          </a:xfrm>
        </p:spPr>
        <p:txBody>
          <a:bodyPr/>
          <a:lstStyle/>
          <a:p>
            <a:fld id="{4336D8BB-1FBA-4ECE-B83B-DC345E7EB0EF}" type="slidenum">
              <a:rPr lang="en-US" smtClean="0"/>
              <a:pPr/>
              <a:t>12</a:t>
            </a:fld>
            <a:endParaRPr lang="en-US"/>
          </a:p>
        </p:txBody>
      </p:sp>
      <p:pic>
        <p:nvPicPr>
          <p:cNvPr id="5" name="2021_06_03_ISAAC_Inspection_Small-v3.mp4" descr="2021_06_03_ISAAC_Inspection_Small-v3.mp4">
            <a:hlinkClick r:id="" action="ppaction://media"/>
            <a:extLst>
              <a:ext uri="{FF2B5EF4-FFF2-40B4-BE49-F238E27FC236}">
                <a16:creationId xmlns:a16="http://schemas.microsoft.com/office/drawing/2014/main" id="{22E6B900-4DA3-B749-B251-DF139D346BA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7899" y="1340769"/>
            <a:ext cx="8536202" cy="4801614"/>
          </a:xfrm>
          <a:prstGeom prst="rect">
            <a:avLst/>
          </a:prstGeom>
        </p:spPr>
      </p:pic>
      <p:pic>
        <p:nvPicPr>
          <p:cNvPr id="7" name="Audio 6">
            <a:hlinkClick r:id="" action="ppaction://media"/>
            <a:extLst>
              <a:ext uri="{FF2B5EF4-FFF2-40B4-BE49-F238E27FC236}">
                <a16:creationId xmlns:a16="http://schemas.microsoft.com/office/drawing/2014/main" id="{2CA8355C-B377-8C44-AB68-FA255DEA316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08387549"/>
      </p:ext>
    </p:extLst>
  </p:cSld>
  <p:clrMapOvr>
    <a:masterClrMapping/>
  </p:clrMapOvr>
  <mc:AlternateContent xmlns:mc="http://schemas.openxmlformats.org/markup-compatibility/2006">
    <mc:Choice xmlns:p14="http://schemas.microsoft.com/office/powerpoint/2010/main" Requires="p14">
      <p:transition spd="slow" p14:dur="2000" advTm="73783"/>
    </mc:Choice>
    <mc:Fallback>
      <p:transition spd="slow" advTm="73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34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8" objId="5"/>
        <p14:stopEvt time="73783"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1111-94A9-DC4F-BAD9-90B78C44DA50}"/>
              </a:ext>
            </a:extLst>
          </p:cNvPr>
          <p:cNvSpPr>
            <a:spLocks noGrp="1"/>
          </p:cNvSpPr>
          <p:nvPr>
            <p:ph type="title"/>
          </p:nvPr>
        </p:nvSpPr>
        <p:spPr>
          <a:xfrm>
            <a:off x="1727200" y="0"/>
            <a:ext cx="8737600" cy="914400"/>
          </a:xfrm>
          <a:prstGeom prst="rect">
            <a:avLst/>
          </a:prstGeom>
        </p:spPr>
        <p:txBody>
          <a:bodyPr/>
          <a:lstStyle/>
          <a:p>
            <a:pPr algn="ctr"/>
            <a:r>
              <a:rPr lang="en-US" sz="4000" b="1" dirty="0">
                <a:latin typeface="Calibri" panose="020F0502020204030204" pitchFamily="34" charset="0"/>
                <a:cs typeface="Calibri" panose="020F0502020204030204" pitchFamily="34" charset="0"/>
              </a:rPr>
              <a:t>Survey Demo Video</a:t>
            </a:r>
          </a:p>
        </p:txBody>
      </p:sp>
      <p:sp>
        <p:nvSpPr>
          <p:cNvPr id="4" name="Slide Number Placeholder 3">
            <a:extLst>
              <a:ext uri="{FF2B5EF4-FFF2-40B4-BE49-F238E27FC236}">
                <a16:creationId xmlns:a16="http://schemas.microsoft.com/office/drawing/2014/main" id="{C724616C-F31C-4549-AC90-DE23F82154C6}"/>
              </a:ext>
            </a:extLst>
          </p:cNvPr>
          <p:cNvSpPr>
            <a:spLocks noGrp="1"/>
          </p:cNvSpPr>
          <p:nvPr>
            <p:ph type="sldNum" sz="quarter" idx="4"/>
          </p:nvPr>
        </p:nvSpPr>
        <p:spPr>
          <a:xfrm>
            <a:off x="11244942" y="6547759"/>
            <a:ext cx="947057" cy="310243"/>
          </a:xfrm>
        </p:spPr>
        <p:txBody>
          <a:bodyPr/>
          <a:lstStyle/>
          <a:p>
            <a:fld id="{4336D8BB-1FBA-4ECE-B83B-DC345E7EB0EF}" type="slidenum">
              <a:rPr lang="en-US" smtClean="0"/>
              <a:pPr/>
              <a:t>13</a:t>
            </a:fld>
            <a:endParaRPr lang="en-US"/>
          </a:p>
        </p:txBody>
      </p:sp>
      <p:pic>
        <p:nvPicPr>
          <p:cNvPr id="8" name="survey_trim.mp4" descr="survey_trim.mp4">
            <a:hlinkClick r:id="" action="ppaction://media"/>
            <a:extLst>
              <a:ext uri="{FF2B5EF4-FFF2-40B4-BE49-F238E27FC236}">
                <a16:creationId xmlns:a16="http://schemas.microsoft.com/office/drawing/2014/main" id="{029D5E64-7A84-A044-968C-1DD18ACC408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27200" y="1089499"/>
            <a:ext cx="9426876" cy="5302618"/>
          </a:xfrm>
          <a:prstGeom prst="rect">
            <a:avLst/>
          </a:prstGeom>
        </p:spPr>
      </p:pic>
      <p:pic>
        <p:nvPicPr>
          <p:cNvPr id="3" name="Audio 2">
            <a:hlinkClick r:id="" action="ppaction://media"/>
            <a:extLst>
              <a:ext uri="{FF2B5EF4-FFF2-40B4-BE49-F238E27FC236}">
                <a16:creationId xmlns:a16="http://schemas.microsoft.com/office/drawing/2014/main" id="{CA720EEF-4ACD-D441-BA52-E0112D4D222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0798625"/>
      </p:ext>
    </p:extLst>
  </p:cSld>
  <p:clrMapOvr>
    <a:masterClrMapping/>
  </p:clrMapOvr>
  <mc:AlternateContent xmlns:mc="http://schemas.openxmlformats.org/markup-compatibility/2006">
    <mc:Choice xmlns:p14="http://schemas.microsoft.com/office/powerpoint/2010/main" Requires="p14">
      <p:transition spd="slow" p14:dur="2000" advTm="90826"/>
    </mc:Choice>
    <mc:Fallback>
      <p:transition spd="slow" advTm="90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92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8" objId="8"/>
        <p14:stopEvt time="89907" objId="8"/>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C173-D058-E24A-95EB-AA2E3A725825}"/>
              </a:ext>
            </a:extLst>
          </p:cNvPr>
          <p:cNvSpPr>
            <a:spLocks noGrp="1"/>
          </p:cNvSpPr>
          <p:nvPr>
            <p:ph type="title"/>
          </p:nvPr>
        </p:nvSpPr>
        <p:spPr>
          <a:xfrm>
            <a:off x="1778000" y="0"/>
            <a:ext cx="8737600" cy="914400"/>
          </a:xfrm>
          <a:prstGeom prst="rect">
            <a:avLst/>
          </a:prstGeom>
        </p:spPr>
        <p:txBody>
          <a:bodyPr/>
          <a:lstStyle/>
          <a:p>
            <a:pPr algn="ctr"/>
            <a:r>
              <a:rPr lang="en-US" sz="4000" b="1" dirty="0">
                <a:latin typeface="Calibri" panose="020F0502020204030204" pitchFamily="34" charset="0"/>
                <a:cs typeface="Calibri" panose="020F0502020204030204" pitchFamily="34" charset="0"/>
              </a:rPr>
              <a:t>Phase 1 Summary</a:t>
            </a:r>
          </a:p>
        </p:txBody>
      </p:sp>
      <p:sp>
        <p:nvSpPr>
          <p:cNvPr id="3" name="Content Placeholder 2">
            <a:extLst>
              <a:ext uri="{FF2B5EF4-FFF2-40B4-BE49-F238E27FC236}">
                <a16:creationId xmlns:a16="http://schemas.microsoft.com/office/drawing/2014/main" id="{AACC189D-4562-2F4B-B58E-5E4F055B2F4A}"/>
              </a:ext>
            </a:extLst>
          </p:cNvPr>
          <p:cNvSpPr>
            <a:spLocks noGrp="1"/>
          </p:cNvSpPr>
          <p:nvPr>
            <p:ph idx="4294967295"/>
          </p:nvPr>
        </p:nvSpPr>
        <p:spPr>
          <a:xfrm>
            <a:off x="6146800" y="3961423"/>
            <a:ext cx="5589637" cy="2724800"/>
          </a:xfrm>
        </p:spPr>
        <p:txBody>
          <a:bodyPr>
            <a:normAutofit/>
          </a:bodyPr>
          <a:lstStyle/>
          <a:p>
            <a:r>
              <a:rPr lang="en-US" dirty="0"/>
              <a:t>Demonstrated multi-sensor mapping and anomaly detection</a:t>
            </a:r>
          </a:p>
          <a:p>
            <a:r>
              <a:rPr lang="en-US" dirty="0"/>
              <a:t>Performed three integrated demonstrations on ISS</a:t>
            </a:r>
          </a:p>
        </p:txBody>
      </p:sp>
      <p:sp>
        <p:nvSpPr>
          <p:cNvPr id="4" name="Slide Number Placeholder 3">
            <a:extLst>
              <a:ext uri="{FF2B5EF4-FFF2-40B4-BE49-F238E27FC236}">
                <a16:creationId xmlns:a16="http://schemas.microsoft.com/office/drawing/2014/main" id="{D9560761-DD42-5E46-8D0A-F36EEFC9AC60}"/>
              </a:ext>
            </a:extLst>
          </p:cNvPr>
          <p:cNvSpPr>
            <a:spLocks noGrp="1"/>
          </p:cNvSpPr>
          <p:nvPr>
            <p:ph type="sldNum" sz="quarter" idx="4"/>
          </p:nvPr>
        </p:nvSpPr>
        <p:spPr>
          <a:xfrm>
            <a:off x="11244942" y="6547759"/>
            <a:ext cx="947057" cy="310243"/>
          </a:xfrm>
        </p:spPr>
        <p:txBody>
          <a:bodyPr/>
          <a:lstStyle/>
          <a:p>
            <a:fld id="{4336D8BB-1FBA-4ECE-B83B-DC345E7EB0EF}" type="slidenum">
              <a:rPr lang="en-US" smtClean="0"/>
              <a:pPr/>
              <a:t>14</a:t>
            </a:fld>
            <a:endParaRPr lang="en-US"/>
          </a:p>
        </p:txBody>
      </p:sp>
      <p:grpSp>
        <p:nvGrpSpPr>
          <p:cNvPr id="23" name="Group 22">
            <a:extLst>
              <a:ext uri="{FF2B5EF4-FFF2-40B4-BE49-F238E27FC236}">
                <a16:creationId xmlns:a16="http://schemas.microsoft.com/office/drawing/2014/main" id="{00DDAC4A-F3F9-5B4A-BA28-0C2E8CE598F6}"/>
              </a:ext>
            </a:extLst>
          </p:cNvPr>
          <p:cNvGrpSpPr/>
          <p:nvPr/>
        </p:nvGrpSpPr>
        <p:grpSpPr>
          <a:xfrm>
            <a:off x="1158865" y="3734717"/>
            <a:ext cx="4259722" cy="3029370"/>
            <a:chOff x="4108211" y="3811734"/>
            <a:chExt cx="4259722" cy="3029370"/>
          </a:xfrm>
        </p:grpSpPr>
        <p:grpSp>
          <p:nvGrpSpPr>
            <p:cNvPr id="15" name="Group 14">
              <a:extLst>
                <a:ext uri="{FF2B5EF4-FFF2-40B4-BE49-F238E27FC236}">
                  <a16:creationId xmlns:a16="http://schemas.microsoft.com/office/drawing/2014/main" id="{7DE266AB-95C1-C241-983C-C850780BAC0E}"/>
                </a:ext>
              </a:extLst>
            </p:cNvPr>
            <p:cNvGrpSpPr/>
            <p:nvPr/>
          </p:nvGrpSpPr>
          <p:grpSpPr>
            <a:xfrm>
              <a:off x="4108211" y="4157714"/>
              <a:ext cx="4259722" cy="2683390"/>
              <a:chOff x="6530961" y="1474447"/>
              <a:chExt cx="5356239" cy="3374135"/>
            </a:xfrm>
          </p:grpSpPr>
          <p:pic>
            <p:nvPicPr>
              <p:cNvPr id="6" name="Picture 5">
                <a:extLst>
                  <a:ext uri="{FF2B5EF4-FFF2-40B4-BE49-F238E27FC236}">
                    <a16:creationId xmlns:a16="http://schemas.microsoft.com/office/drawing/2014/main" id="{012BD399-A03C-7B47-B72C-484CEA2A5D4C}"/>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6530961" y="1474447"/>
                <a:ext cx="3069049" cy="1726340"/>
              </a:xfrm>
              <a:prstGeom prst="rect">
                <a:avLst/>
              </a:prstGeom>
            </p:spPr>
          </p:pic>
          <p:pic>
            <p:nvPicPr>
              <p:cNvPr id="7" name="Picture 6">
                <a:extLst>
                  <a:ext uri="{FF2B5EF4-FFF2-40B4-BE49-F238E27FC236}">
                    <a16:creationId xmlns:a16="http://schemas.microsoft.com/office/drawing/2014/main" id="{E80BEDA2-39B0-6C41-A80F-924EF80386C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rcRect/>
              <a:stretch/>
            </p:blipFill>
            <p:spPr>
              <a:xfrm>
                <a:off x="9695674" y="1474447"/>
                <a:ext cx="2191526" cy="1726339"/>
              </a:xfrm>
              <a:prstGeom prst="rect">
                <a:avLst/>
              </a:prstGeom>
            </p:spPr>
          </p:pic>
          <p:pic>
            <p:nvPicPr>
              <p:cNvPr id="5" name="Picture 4">
                <a:extLst>
                  <a:ext uri="{FF2B5EF4-FFF2-40B4-BE49-F238E27FC236}">
                    <a16:creationId xmlns:a16="http://schemas.microsoft.com/office/drawing/2014/main" id="{3C53FB91-87F9-7B48-8B2E-0ABC5E508029}"/>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p:blipFill>
            <p:spPr>
              <a:xfrm>
                <a:off x="8224726" y="2681043"/>
                <a:ext cx="2642116" cy="2167539"/>
              </a:xfrm>
              <a:prstGeom prst="rect">
                <a:avLst/>
              </a:prstGeom>
            </p:spPr>
          </p:pic>
        </p:grpSp>
        <p:sp>
          <p:nvSpPr>
            <p:cNvPr id="8" name="TextBox 7">
              <a:extLst>
                <a:ext uri="{FF2B5EF4-FFF2-40B4-BE49-F238E27FC236}">
                  <a16:creationId xmlns:a16="http://schemas.microsoft.com/office/drawing/2014/main" id="{180105FA-3AA0-EB4B-9300-BB157ED04F5D}"/>
                </a:ext>
              </a:extLst>
            </p:cNvPr>
            <p:cNvSpPr txBox="1"/>
            <p:nvPr/>
          </p:nvSpPr>
          <p:spPr>
            <a:xfrm>
              <a:off x="4802821" y="3811734"/>
              <a:ext cx="2753639" cy="369332"/>
            </a:xfrm>
            <a:prstGeom prst="rect">
              <a:avLst/>
            </a:prstGeom>
            <a:noFill/>
          </p:spPr>
          <p:txBody>
            <a:bodyPr wrap="none" rtlCol="0">
              <a:spAutoFit/>
            </a:bodyPr>
            <a:lstStyle/>
            <a:p>
              <a:r>
                <a:rPr lang="en-US" b="1" dirty="0"/>
                <a:t>Integrated Demonstrations</a:t>
              </a:r>
            </a:p>
          </p:txBody>
        </p:sp>
      </p:grpSp>
      <p:grpSp>
        <p:nvGrpSpPr>
          <p:cNvPr id="14" name="Group 13">
            <a:extLst>
              <a:ext uri="{FF2B5EF4-FFF2-40B4-BE49-F238E27FC236}">
                <a16:creationId xmlns:a16="http://schemas.microsoft.com/office/drawing/2014/main" id="{2A7C9C66-56A7-1843-B37D-C4CFCDE02153}"/>
              </a:ext>
            </a:extLst>
          </p:cNvPr>
          <p:cNvGrpSpPr/>
          <p:nvPr/>
        </p:nvGrpSpPr>
        <p:grpSpPr>
          <a:xfrm>
            <a:off x="917128" y="1325149"/>
            <a:ext cx="4674376" cy="2346026"/>
            <a:chOff x="560855" y="1662792"/>
            <a:chExt cx="8971603" cy="4502764"/>
          </a:xfrm>
        </p:grpSpPr>
        <p:pic>
          <p:nvPicPr>
            <p:cNvPr id="9" name="Picture 8">
              <a:extLst>
                <a:ext uri="{FF2B5EF4-FFF2-40B4-BE49-F238E27FC236}">
                  <a16:creationId xmlns:a16="http://schemas.microsoft.com/office/drawing/2014/main" id="{120BE725-4F31-DC4F-9A06-67C6C292EEB8}"/>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a:ext>
              </a:extLst>
            </a:blip>
            <a:srcRect/>
            <a:stretch/>
          </p:blipFill>
          <p:spPr>
            <a:xfrm>
              <a:off x="4953343" y="1662793"/>
              <a:ext cx="4579115" cy="4502763"/>
            </a:xfrm>
            <a:prstGeom prst="rect">
              <a:avLst/>
            </a:prstGeom>
          </p:spPr>
        </p:pic>
        <p:sp>
          <p:nvSpPr>
            <p:cNvPr id="10" name="Rectangle 9">
              <a:extLst>
                <a:ext uri="{FF2B5EF4-FFF2-40B4-BE49-F238E27FC236}">
                  <a16:creationId xmlns:a16="http://schemas.microsoft.com/office/drawing/2014/main" id="{6A431674-A986-4345-90EC-8723CE607D32}"/>
                </a:ext>
              </a:extLst>
            </p:cNvPr>
            <p:cNvSpPr/>
            <p:nvPr/>
          </p:nvSpPr>
          <p:spPr>
            <a:xfrm flipH="1">
              <a:off x="6530962" y="3760835"/>
              <a:ext cx="154589" cy="203573"/>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ACD673E-6038-B348-A0A8-320319421418}"/>
                </a:ext>
              </a:extLst>
            </p:cNvPr>
            <p:cNvCxnSpPr>
              <a:cxnSpLocks/>
            </p:cNvCxnSpPr>
            <p:nvPr/>
          </p:nvCxnSpPr>
          <p:spPr>
            <a:xfrm flipH="1" flipV="1">
              <a:off x="4851937" y="1662792"/>
              <a:ext cx="1679024" cy="2098042"/>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535A430-99A9-4445-A991-C49DE9E4771D}"/>
                </a:ext>
              </a:extLst>
            </p:cNvPr>
            <p:cNvCxnSpPr>
              <a:cxnSpLocks/>
            </p:cNvCxnSpPr>
            <p:nvPr/>
          </p:nvCxnSpPr>
          <p:spPr>
            <a:xfrm flipH="1">
              <a:off x="4851937" y="3963791"/>
              <a:ext cx="1679024" cy="2201457"/>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7CB399AF-4181-D847-A8FD-CFD0C6D76E98}"/>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a:ext>
              </a:extLst>
            </a:blip>
            <a:srcRect/>
            <a:stretch/>
          </p:blipFill>
          <p:spPr>
            <a:xfrm>
              <a:off x="560855" y="1662793"/>
              <a:ext cx="4291083" cy="4502763"/>
            </a:xfrm>
            <a:prstGeom prst="rect">
              <a:avLst/>
            </a:prstGeom>
            <a:ln w="19050">
              <a:solidFill>
                <a:srgbClr val="FF0000"/>
              </a:solidFill>
            </a:ln>
          </p:spPr>
        </p:pic>
      </p:grpSp>
      <p:sp>
        <p:nvSpPr>
          <p:cNvPr id="16" name="TextBox 15">
            <a:extLst>
              <a:ext uri="{FF2B5EF4-FFF2-40B4-BE49-F238E27FC236}">
                <a16:creationId xmlns:a16="http://schemas.microsoft.com/office/drawing/2014/main" id="{C9035D5C-B1EE-7E47-A972-73065B83C65B}"/>
              </a:ext>
            </a:extLst>
          </p:cNvPr>
          <p:cNvSpPr txBox="1"/>
          <p:nvPr/>
        </p:nvSpPr>
        <p:spPr>
          <a:xfrm>
            <a:off x="2133671" y="955816"/>
            <a:ext cx="2321469" cy="369332"/>
          </a:xfrm>
          <a:prstGeom prst="rect">
            <a:avLst/>
          </a:prstGeom>
          <a:noFill/>
        </p:spPr>
        <p:txBody>
          <a:bodyPr wrap="none" rtlCol="0">
            <a:spAutoFit/>
          </a:bodyPr>
          <a:lstStyle/>
          <a:p>
            <a:r>
              <a:rPr lang="en-US" b="1" dirty="0"/>
              <a:t>Multi-Sensor Mapping</a:t>
            </a:r>
          </a:p>
        </p:txBody>
      </p:sp>
      <p:grpSp>
        <p:nvGrpSpPr>
          <p:cNvPr id="22" name="Group 21">
            <a:extLst>
              <a:ext uri="{FF2B5EF4-FFF2-40B4-BE49-F238E27FC236}">
                <a16:creationId xmlns:a16="http://schemas.microsoft.com/office/drawing/2014/main" id="{5D61B99D-DE9D-D942-BF07-66D26C79BBEB}"/>
              </a:ext>
            </a:extLst>
          </p:cNvPr>
          <p:cNvGrpSpPr/>
          <p:nvPr/>
        </p:nvGrpSpPr>
        <p:grpSpPr>
          <a:xfrm>
            <a:off x="7514915" y="955816"/>
            <a:ext cx="3048445" cy="2709101"/>
            <a:chOff x="7069220" y="1060917"/>
            <a:chExt cx="3048445" cy="2709101"/>
          </a:xfrm>
        </p:grpSpPr>
        <p:grpSp>
          <p:nvGrpSpPr>
            <p:cNvPr id="20" name="Group 19">
              <a:extLst>
                <a:ext uri="{FF2B5EF4-FFF2-40B4-BE49-F238E27FC236}">
                  <a16:creationId xmlns:a16="http://schemas.microsoft.com/office/drawing/2014/main" id="{86A7DAF5-0E7B-0142-B4FF-2823008A7C7F}"/>
                </a:ext>
              </a:extLst>
            </p:cNvPr>
            <p:cNvGrpSpPr/>
            <p:nvPr/>
          </p:nvGrpSpPr>
          <p:grpSpPr>
            <a:xfrm>
              <a:off x="7069220" y="1423993"/>
              <a:ext cx="3048445" cy="2346025"/>
              <a:chOff x="6428089" y="913376"/>
              <a:chExt cx="4909480" cy="3778242"/>
            </a:xfrm>
          </p:grpSpPr>
          <p:pic>
            <p:nvPicPr>
              <p:cNvPr id="18" name="Picture 17">
                <a:extLst>
                  <a:ext uri="{FF2B5EF4-FFF2-40B4-BE49-F238E27FC236}">
                    <a16:creationId xmlns:a16="http://schemas.microsoft.com/office/drawing/2014/main" id="{E136ACE4-B047-2243-85E8-3615D01F7C52}"/>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a:ext>
                </a:extLst>
              </a:blip>
              <a:srcRect/>
              <a:stretch/>
            </p:blipFill>
            <p:spPr>
              <a:xfrm>
                <a:off x="6428089" y="913376"/>
                <a:ext cx="4909480" cy="3778242"/>
              </a:xfrm>
              <a:prstGeom prst="rect">
                <a:avLst/>
              </a:prstGeom>
            </p:spPr>
          </p:pic>
          <p:sp>
            <p:nvSpPr>
              <p:cNvPr id="19" name="Rectangle 18">
                <a:extLst>
                  <a:ext uri="{FF2B5EF4-FFF2-40B4-BE49-F238E27FC236}">
                    <a16:creationId xmlns:a16="http://schemas.microsoft.com/office/drawing/2014/main" id="{5DE97DD0-F7E0-B340-84E5-679FA8DCC7D7}"/>
                  </a:ext>
                </a:extLst>
              </p:cNvPr>
              <p:cNvSpPr/>
              <p:nvPr/>
            </p:nvSpPr>
            <p:spPr>
              <a:xfrm>
                <a:off x="8758623" y="3899297"/>
                <a:ext cx="499148" cy="388924"/>
              </a:xfrm>
              <a:prstGeom prst="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A1CE87E0-1485-8D44-8CAE-6A1094A24770}"/>
                </a:ext>
              </a:extLst>
            </p:cNvPr>
            <p:cNvSpPr txBox="1"/>
            <p:nvPr/>
          </p:nvSpPr>
          <p:spPr>
            <a:xfrm>
              <a:off x="7582396" y="1060917"/>
              <a:ext cx="2022092" cy="369332"/>
            </a:xfrm>
            <a:prstGeom prst="rect">
              <a:avLst/>
            </a:prstGeom>
            <a:noFill/>
          </p:spPr>
          <p:txBody>
            <a:bodyPr wrap="none" rtlCol="0">
              <a:spAutoFit/>
            </a:bodyPr>
            <a:lstStyle/>
            <a:p>
              <a:r>
                <a:rPr lang="en-US" b="1" dirty="0"/>
                <a:t>Anomaly Detection</a:t>
              </a:r>
            </a:p>
          </p:txBody>
        </p:sp>
      </p:grpSp>
      <p:pic>
        <p:nvPicPr>
          <p:cNvPr id="17" name="Audio 16">
            <a:hlinkClick r:id="" action="ppaction://media"/>
            <a:extLst>
              <a:ext uri="{FF2B5EF4-FFF2-40B4-BE49-F238E27FC236}">
                <a16:creationId xmlns:a16="http://schemas.microsoft.com/office/drawing/2014/main" id="{9E5C742C-7A60-1649-A3BB-C7E24ADB850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60641416"/>
      </p:ext>
    </p:extLst>
  </p:cSld>
  <p:clrMapOvr>
    <a:masterClrMapping/>
  </p:clrMapOvr>
  <mc:AlternateContent xmlns:mc="http://schemas.openxmlformats.org/markup-compatibility/2006">
    <mc:Choice xmlns:p14="http://schemas.microsoft.com/office/powerpoint/2010/main" Requires="p14">
      <p:transition spd="slow" p14:dur="2000" advTm="10574"/>
    </mc:Choice>
    <mc:Fallback>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86C5-4A0E-EC4C-B82D-9B47C1FD553F}"/>
              </a:ext>
            </a:extLst>
          </p:cNvPr>
          <p:cNvSpPr>
            <a:spLocks noGrp="1"/>
          </p:cNvSpPr>
          <p:nvPr>
            <p:ph type="title"/>
          </p:nvPr>
        </p:nvSpPr>
        <p:spPr>
          <a:xfrm>
            <a:off x="1415393" y="38100"/>
            <a:ext cx="8737600" cy="914400"/>
          </a:xfrm>
          <a:prstGeom prst="rect">
            <a:avLst/>
          </a:prstGeom>
        </p:spPr>
        <p:txBody>
          <a:bodyPr/>
          <a:lstStyle/>
          <a:p>
            <a:pPr algn="ctr"/>
            <a:r>
              <a:rPr lang="en-US" sz="4000" b="1" dirty="0">
                <a:latin typeface="Calibri" panose="020F0502020204030204" pitchFamily="34" charset="0"/>
                <a:cs typeface="Calibri" panose="020F0502020204030204" pitchFamily="34" charset="0"/>
              </a:rPr>
              <a:t>Phase 2 Preliminary Demo Video</a:t>
            </a:r>
          </a:p>
        </p:txBody>
      </p:sp>
      <p:sp>
        <p:nvSpPr>
          <p:cNvPr id="3" name="Slide Number Placeholder 2">
            <a:extLst>
              <a:ext uri="{FF2B5EF4-FFF2-40B4-BE49-F238E27FC236}">
                <a16:creationId xmlns:a16="http://schemas.microsoft.com/office/drawing/2014/main" id="{8000AE3F-B67F-FF44-AAB0-77BC82DE18B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4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prstClr val="black"/>
              </a:solidFill>
              <a:effectLst/>
              <a:uLnTx/>
              <a:uFillTx/>
              <a:latin typeface="Arial" charset="0"/>
              <a:cs typeface="+mn-cs"/>
            </a:endParaRPr>
          </a:p>
        </p:txBody>
      </p:sp>
      <p:pic>
        <p:nvPicPr>
          <p:cNvPr id="7" name="Picture 6">
            <a:extLst>
              <a:ext uri="{FF2B5EF4-FFF2-40B4-BE49-F238E27FC236}">
                <a16:creationId xmlns:a16="http://schemas.microsoft.com/office/drawing/2014/main" id="{C55A09E7-64C1-A546-902C-89C2EDD1179D}"/>
              </a:ext>
            </a:extLst>
          </p:cNvPr>
          <p:cNvPicPr>
            <a:picLocks noChangeAspect="1"/>
          </p:cNvPicPr>
          <p:nvPr/>
        </p:nvPicPr>
        <p:blipFill>
          <a:blip r:embed="rId5"/>
          <a:stretch>
            <a:fillRect/>
          </a:stretch>
        </p:blipFill>
        <p:spPr>
          <a:xfrm>
            <a:off x="1415393" y="1081663"/>
            <a:ext cx="9550400" cy="5372407"/>
          </a:xfrm>
          <a:prstGeom prst="rect">
            <a:avLst/>
          </a:prstGeom>
        </p:spPr>
      </p:pic>
      <p:pic>
        <p:nvPicPr>
          <p:cNvPr id="8" name="Audio 7">
            <a:hlinkClick r:id="" action="ppaction://media"/>
            <a:extLst>
              <a:ext uri="{FF2B5EF4-FFF2-40B4-BE49-F238E27FC236}">
                <a16:creationId xmlns:a16="http://schemas.microsoft.com/office/drawing/2014/main" id="{F39B0973-AA88-AA4C-A998-5ACE7FE509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33152139"/>
      </p:ext>
    </p:extLst>
  </p:cSld>
  <p:clrMapOvr>
    <a:masterClrMapping/>
  </p:clrMapOvr>
  <mc:AlternateContent xmlns:mc="http://schemas.openxmlformats.org/markup-compatibility/2006">
    <mc:Choice xmlns:p14="http://schemas.microsoft.com/office/powerpoint/2010/main" Requires="p14">
      <p:transition spd="slow" p14:dur="2000" advTm="48544"/>
    </mc:Choice>
    <mc:Fallback>
      <p:transition spd="slow" advTm="48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86C5-4A0E-EC4C-B82D-9B47C1FD553F}"/>
              </a:ext>
            </a:extLst>
          </p:cNvPr>
          <p:cNvSpPr>
            <a:spLocks noGrp="1"/>
          </p:cNvSpPr>
          <p:nvPr>
            <p:ph type="title"/>
          </p:nvPr>
        </p:nvSpPr>
        <p:spPr>
          <a:xfrm>
            <a:off x="1415393" y="38100"/>
            <a:ext cx="8737600" cy="914400"/>
          </a:xfrm>
          <a:prstGeom prst="rect">
            <a:avLst/>
          </a:prstGeom>
        </p:spPr>
        <p:txBody>
          <a:bodyPr/>
          <a:lstStyle/>
          <a:p>
            <a:pPr algn="ctr"/>
            <a:r>
              <a:rPr lang="en-US" sz="4000" b="1" dirty="0">
                <a:latin typeface="Calibri" panose="020F0502020204030204" pitchFamily="34" charset="0"/>
                <a:cs typeface="Calibri" panose="020F0502020204030204" pitchFamily="34" charset="0"/>
              </a:rPr>
              <a:t>Phase 2 Preliminary Demo Video</a:t>
            </a:r>
          </a:p>
        </p:txBody>
      </p:sp>
      <p:sp>
        <p:nvSpPr>
          <p:cNvPr id="3" name="Slide Number Placeholder 2">
            <a:extLst>
              <a:ext uri="{FF2B5EF4-FFF2-40B4-BE49-F238E27FC236}">
                <a16:creationId xmlns:a16="http://schemas.microsoft.com/office/drawing/2014/main" id="{8000AE3F-B67F-FF44-AAB0-77BC82DE18B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4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prstClr val="black"/>
              </a:solidFill>
              <a:effectLst/>
              <a:uLnTx/>
              <a:uFillTx/>
              <a:latin typeface="Arial" charset="0"/>
              <a:cs typeface="+mn-cs"/>
            </a:endParaRPr>
          </a:p>
        </p:txBody>
      </p:sp>
      <p:pic>
        <p:nvPicPr>
          <p:cNvPr id="5" name="isaac_phase2_v3_small.mp4" descr="isaac_phase2_v3_small.mp4">
            <a:hlinkClick r:id="" action="ppaction://media"/>
            <a:extLst>
              <a:ext uri="{FF2B5EF4-FFF2-40B4-BE49-F238E27FC236}">
                <a16:creationId xmlns:a16="http://schemas.microsoft.com/office/drawing/2014/main" id="{D14BA5BF-7C27-F443-8B80-E10F4EE3AE2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30519" y="1098755"/>
            <a:ext cx="9542282" cy="5367533"/>
          </a:xfrm>
          <a:prstGeom prst="rect">
            <a:avLst/>
          </a:prstGeom>
        </p:spPr>
      </p:pic>
      <p:pic>
        <p:nvPicPr>
          <p:cNvPr id="12" name="Audio 11">
            <a:hlinkClick r:id="" action="ppaction://media"/>
            <a:extLst>
              <a:ext uri="{FF2B5EF4-FFF2-40B4-BE49-F238E27FC236}">
                <a16:creationId xmlns:a16="http://schemas.microsoft.com/office/drawing/2014/main" id="{6351FAF2-CEF7-7047-B32B-763D2EC99DA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349332"/>
      </p:ext>
    </p:extLst>
  </p:cSld>
  <p:clrMapOvr>
    <a:masterClrMapping/>
  </p:clrMapOvr>
  <mc:AlternateContent xmlns:mc="http://schemas.openxmlformats.org/markup-compatibility/2006">
    <mc:Choice xmlns:p14="http://schemas.microsoft.com/office/powerpoint/2010/main" Requires="p14">
      <p:transition spd="slow" p14:dur="2000" advTm="123196"/>
    </mc:Choice>
    <mc:Fallback>
      <p:transition spd="slow" advTm="123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4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6"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6" objId="5"/>
        <p14:stopEvt time="123196"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C173-D058-E24A-95EB-AA2E3A725825}"/>
              </a:ext>
            </a:extLst>
          </p:cNvPr>
          <p:cNvSpPr>
            <a:spLocks noGrp="1"/>
          </p:cNvSpPr>
          <p:nvPr>
            <p:ph type="title"/>
          </p:nvPr>
        </p:nvSpPr>
        <p:spPr>
          <a:xfrm>
            <a:off x="1778000" y="0"/>
            <a:ext cx="8737600" cy="914400"/>
          </a:xfrm>
          <a:prstGeom prst="rect">
            <a:avLst/>
          </a:prstGeom>
        </p:spPr>
        <p:txBody>
          <a:bodyPr/>
          <a:lstStyle/>
          <a:p>
            <a:pPr algn="ctr"/>
            <a:r>
              <a:rPr lang="en-US" sz="4000" b="1" dirty="0">
                <a:latin typeface="Calibri" panose="020F0502020204030204" pitchFamily="34" charset="0"/>
                <a:cs typeface="Calibri" panose="020F0502020204030204" pitchFamily="34" charset="0"/>
              </a:rPr>
              <a:t>Phase 2 Summary</a:t>
            </a:r>
          </a:p>
        </p:txBody>
      </p:sp>
      <p:sp>
        <p:nvSpPr>
          <p:cNvPr id="3" name="Content Placeholder 2">
            <a:extLst>
              <a:ext uri="{FF2B5EF4-FFF2-40B4-BE49-F238E27FC236}">
                <a16:creationId xmlns:a16="http://schemas.microsoft.com/office/drawing/2014/main" id="{AACC189D-4562-2F4B-B58E-5E4F055B2F4A}"/>
              </a:ext>
            </a:extLst>
          </p:cNvPr>
          <p:cNvSpPr>
            <a:spLocks noGrp="1"/>
          </p:cNvSpPr>
          <p:nvPr>
            <p:ph idx="4294967295"/>
          </p:nvPr>
        </p:nvSpPr>
        <p:spPr>
          <a:xfrm>
            <a:off x="6146800" y="3961422"/>
            <a:ext cx="5589637" cy="2896577"/>
          </a:xfrm>
        </p:spPr>
        <p:txBody>
          <a:bodyPr>
            <a:normAutofit fontScale="92500" lnSpcReduction="10000"/>
          </a:bodyPr>
          <a:lstStyle/>
          <a:p>
            <a:r>
              <a:rPr lang="en-US" sz="2400" dirty="0"/>
              <a:t>Integrated control interface: improve operator situation awareness and productivity</a:t>
            </a:r>
          </a:p>
          <a:p>
            <a:r>
              <a:rPr lang="en-US" sz="2400" dirty="0"/>
              <a:t>Multi-robot coordination: automated task planning system generates multi-robot plan and ensures constraints are met</a:t>
            </a:r>
          </a:p>
          <a:p>
            <a:r>
              <a:rPr lang="en-US" sz="2400" dirty="0"/>
              <a:t>Cargo transfer scenario: heterogeneous multi-robot approach increases productivity</a:t>
            </a:r>
            <a:endParaRPr lang="en-US" sz="1800" dirty="0"/>
          </a:p>
          <a:p>
            <a:pPr lvl="1"/>
            <a:endParaRPr lang="en-US" sz="1800" dirty="0"/>
          </a:p>
          <a:p>
            <a:pPr lvl="1"/>
            <a:endParaRPr lang="en-US" sz="2000" dirty="0"/>
          </a:p>
        </p:txBody>
      </p:sp>
      <p:sp>
        <p:nvSpPr>
          <p:cNvPr id="4" name="Slide Number Placeholder 3">
            <a:extLst>
              <a:ext uri="{FF2B5EF4-FFF2-40B4-BE49-F238E27FC236}">
                <a16:creationId xmlns:a16="http://schemas.microsoft.com/office/drawing/2014/main" id="{D9560761-DD42-5E46-8D0A-F36EEFC9AC60}"/>
              </a:ext>
            </a:extLst>
          </p:cNvPr>
          <p:cNvSpPr>
            <a:spLocks noGrp="1"/>
          </p:cNvSpPr>
          <p:nvPr>
            <p:ph type="sldNum" sz="quarter" idx="4"/>
          </p:nvPr>
        </p:nvSpPr>
        <p:spPr>
          <a:xfrm>
            <a:off x="11244942" y="6547759"/>
            <a:ext cx="947057" cy="31024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4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prstClr val="black"/>
              </a:solidFill>
              <a:effectLst/>
              <a:uLnTx/>
              <a:uFillTx/>
              <a:latin typeface="Arial" charset="0"/>
              <a:cs typeface="+mn-cs"/>
            </a:endParaRPr>
          </a:p>
        </p:txBody>
      </p:sp>
      <p:sp>
        <p:nvSpPr>
          <p:cNvPr id="8" name="TextBox 7">
            <a:extLst>
              <a:ext uri="{FF2B5EF4-FFF2-40B4-BE49-F238E27FC236}">
                <a16:creationId xmlns:a16="http://schemas.microsoft.com/office/drawing/2014/main" id="{180105FA-3AA0-EB4B-9300-BB157ED04F5D}"/>
              </a:ext>
            </a:extLst>
          </p:cNvPr>
          <p:cNvSpPr txBox="1"/>
          <p:nvPr/>
        </p:nvSpPr>
        <p:spPr>
          <a:xfrm>
            <a:off x="1754579" y="3734717"/>
            <a:ext cx="29514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Autonomous Logistics Demo </a:t>
            </a:r>
          </a:p>
        </p:txBody>
      </p:sp>
      <p:sp>
        <p:nvSpPr>
          <p:cNvPr id="16" name="TextBox 15">
            <a:extLst>
              <a:ext uri="{FF2B5EF4-FFF2-40B4-BE49-F238E27FC236}">
                <a16:creationId xmlns:a16="http://schemas.microsoft.com/office/drawing/2014/main" id="{C9035D5C-B1EE-7E47-A972-73065B83C65B}"/>
              </a:ext>
            </a:extLst>
          </p:cNvPr>
          <p:cNvSpPr txBox="1"/>
          <p:nvPr/>
        </p:nvSpPr>
        <p:spPr>
          <a:xfrm>
            <a:off x="1876234" y="955816"/>
            <a:ext cx="283635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Integrated Control Interface</a:t>
            </a:r>
          </a:p>
        </p:txBody>
      </p:sp>
      <p:pic>
        <p:nvPicPr>
          <p:cNvPr id="24" name="Picture 5">
            <a:extLst>
              <a:ext uri="{FF2B5EF4-FFF2-40B4-BE49-F238E27FC236}">
                <a16:creationId xmlns:a16="http://schemas.microsoft.com/office/drawing/2014/main" id="{4BDC3739-47D7-4742-8360-38B1B1BC4C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1789" y="1308286"/>
            <a:ext cx="4261779" cy="2394577"/>
          </a:xfrm>
          <a:prstGeom prst="rect">
            <a:avLst/>
          </a:prstGeom>
        </p:spPr>
      </p:pic>
      <p:pic>
        <p:nvPicPr>
          <p:cNvPr id="25" name="Picture 24">
            <a:extLst>
              <a:ext uri="{FF2B5EF4-FFF2-40B4-BE49-F238E27FC236}">
                <a16:creationId xmlns:a16="http://schemas.microsoft.com/office/drawing/2014/main" id="{A3CC1046-A767-1642-8705-513DC04041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1790" y="4104049"/>
            <a:ext cx="4257025" cy="2394577"/>
          </a:xfrm>
          <a:prstGeom prst="rect">
            <a:avLst/>
          </a:prstGeom>
        </p:spPr>
      </p:pic>
      <p:grpSp>
        <p:nvGrpSpPr>
          <p:cNvPr id="29" name="Group 28">
            <a:extLst>
              <a:ext uri="{FF2B5EF4-FFF2-40B4-BE49-F238E27FC236}">
                <a16:creationId xmlns:a16="http://schemas.microsoft.com/office/drawing/2014/main" id="{1EFE757C-7B4C-C34E-A18D-18DF26877A75}"/>
              </a:ext>
            </a:extLst>
          </p:cNvPr>
          <p:cNvGrpSpPr/>
          <p:nvPr/>
        </p:nvGrpSpPr>
        <p:grpSpPr>
          <a:xfrm>
            <a:off x="7479414" y="1226348"/>
            <a:ext cx="3362148" cy="2543504"/>
            <a:chOff x="1958236" y="989290"/>
            <a:chExt cx="8275527" cy="6260531"/>
          </a:xfrm>
        </p:grpSpPr>
        <p:pic>
          <p:nvPicPr>
            <p:cNvPr id="26" name="Picture 5">
              <a:extLst>
                <a:ext uri="{FF2B5EF4-FFF2-40B4-BE49-F238E27FC236}">
                  <a16:creationId xmlns:a16="http://schemas.microsoft.com/office/drawing/2014/main" id="{0A8DA6CA-3E21-6C4D-A368-3AA46F8FBB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58236" y="989290"/>
              <a:ext cx="8275527" cy="5081595"/>
            </a:xfrm>
            <a:prstGeom prst="rect">
              <a:avLst/>
            </a:prstGeom>
          </p:spPr>
        </p:pic>
        <p:sp>
          <p:nvSpPr>
            <p:cNvPr id="27" name="Oval 26">
              <a:extLst>
                <a:ext uri="{FF2B5EF4-FFF2-40B4-BE49-F238E27FC236}">
                  <a16:creationId xmlns:a16="http://schemas.microsoft.com/office/drawing/2014/main" id="{892ECE15-77EF-2742-8E7B-19C6FE09F425}"/>
                </a:ext>
              </a:extLst>
            </p:cNvPr>
            <p:cNvSpPr/>
            <p:nvPr/>
          </p:nvSpPr>
          <p:spPr>
            <a:xfrm>
              <a:off x="3775240" y="5711052"/>
              <a:ext cx="1688886" cy="1538769"/>
            </a:xfrm>
            <a:prstGeom prst="ellipse">
              <a:avLst/>
            </a:prstGeom>
            <a:blipFill>
              <a:blip r:embed="rId8" cstate="screen">
                <a:extLst>
                  <a:ext uri="{28A0092B-C50C-407E-A947-70E740481C1C}">
                    <a14:useLocalDpi xmlns:a14="http://schemas.microsoft.com/office/drawing/2010/main"/>
                  </a:ext>
                </a:extLst>
              </a:blip>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7">
              <a:extLst>
                <a:ext uri="{FF2B5EF4-FFF2-40B4-BE49-F238E27FC236}">
                  <a16:creationId xmlns:a16="http://schemas.microsoft.com/office/drawing/2014/main" id="{E46878E6-8048-3A4E-A659-9D9CDB0FEF9C}"/>
                </a:ext>
              </a:extLst>
            </p:cNvPr>
            <p:cNvPicPr>
              <a:picLocks noChangeAspect="1"/>
            </p:cNvPicPr>
            <p:nvPr/>
          </p:nvPicPr>
          <p:blipFill>
            <a:blip r:embed="rId9"/>
            <a:stretch>
              <a:fillRect/>
            </a:stretch>
          </p:blipFill>
          <p:spPr>
            <a:xfrm>
              <a:off x="6653694" y="5794855"/>
              <a:ext cx="1595369" cy="1454966"/>
            </a:xfrm>
            <a:prstGeom prst="rect">
              <a:avLst/>
            </a:prstGeom>
          </p:spPr>
        </p:pic>
      </p:grpSp>
      <p:sp>
        <p:nvSpPr>
          <p:cNvPr id="21" name="TextBox 20">
            <a:extLst>
              <a:ext uri="{FF2B5EF4-FFF2-40B4-BE49-F238E27FC236}">
                <a16:creationId xmlns:a16="http://schemas.microsoft.com/office/drawing/2014/main" id="{A1CE87E0-1485-8D44-8CAE-6A1094A24770}"/>
              </a:ext>
            </a:extLst>
          </p:cNvPr>
          <p:cNvSpPr txBox="1"/>
          <p:nvPr/>
        </p:nvSpPr>
        <p:spPr>
          <a:xfrm>
            <a:off x="7715383" y="955816"/>
            <a:ext cx="264752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Multi-Robot Coordination</a:t>
            </a:r>
          </a:p>
        </p:txBody>
      </p:sp>
      <p:pic>
        <p:nvPicPr>
          <p:cNvPr id="5" name="Audio 4">
            <a:hlinkClick r:id="" action="ppaction://media"/>
            <a:extLst>
              <a:ext uri="{FF2B5EF4-FFF2-40B4-BE49-F238E27FC236}">
                <a16:creationId xmlns:a16="http://schemas.microsoft.com/office/drawing/2014/main" id="{18E96377-041B-6A49-AB49-F57C4FA0F0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29388189"/>
      </p:ext>
    </p:extLst>
  </p:cSld>
  <p:clrMapOvr>
    <a:masterClrMapping/>
  </p:clrMapOvr>
  <mc:AlternateContent xmlns:mc="http://schemas.openxmlformats.org/markup-compatibility/2006">
    <mc:Choice xmlns:p14="http://schemas.microsoft.com/office/powerpoint/2010/main" Requires="p14">
      <p:transition spd="slow" p14:dur="2000" advTm="10725"/>
    </mc:Choice>
    <mc:Fallback>
      <p:transition spd="slow" advTm="10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95" y="-74232"/>
            <a:ext cx="10503273" cy="1066800"/>
          </a:xfrm>
        </p:spPr>
        <p:txBody>
          <a:bodyPr/>
          <a:lstStyle/>
          <a:p>
            <a:r>
              <a:rPr lang="en-US" sz="4000" b="1" dirty="0">
                <a:solidFill>
                  <a:schemeClr val="tx1"/>
                </a:solidFill>
                <a:latin typeface="Calibri" panose="020F0502020204030204" pitchFamily="34" charset="0"/>
                <a:cs typeface="Calibri" panose="020F0502020204030204" pitchFamily="34" charset="0"/>
              </a:rPr>
              <a:t>Astrobee Enhancements Summary</a:t>
            </a:r>
            <a:endParaRPr lang="en-US" b="1"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11789664" y="6572838"/>
            <a:ext cx="402336"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C769F-ADCB-2641-BD2F-4076D1C41918}" type="slidenum">
              <a:rPr kumimoji="0" lang="uk-UA" sz="14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uk-UA" sz="1400" b="0" i="0" u="none" strike="noStrike" kern="1200" cap="none" spc="0" normalizeH="0" baseline="0" noProof="0">
              <a:ln>
                <a:noFill/>
              </a:ln>
              <a:solidFill>
                <a:prstClr val="black"/>
              </a:solidFill>
              <a:effectLst/>
              <a:uLnTx/>
              <a:uFillTx/>
              <a:latin typeface="Calibri"/>
              <a:cs typeface="+mn-cs"/>
            </a:endParaRPr>
          </a:p>
        </p:txBody>
      </p:sp>
      <p:grpSp>
        <p:nvGrpSpPr>
          <p:cNvPr id="51" name="Group 50">
            <a:extLst>
              <a:ext uri="{FF2B5EF4-FFF2-40B4-BE49-F238E27FC236}">
                <a16:creationId xmlns:a16="http://schemas.microsoft.com/office/drawing/2014/main" id="{F1C053BB-4691-AC4D-8596-2ABDC5AD9A2C}"/>
              </a:ext>
            </a:extLst>
          </p:cNvPr>
          <p:cNvGrpSpPr/>
          <p:nvPr/>
        </p:nvGrpSpPr>
        <p:grpSpPr>
          <a:xfrm>
            <a:off x="7328298" y="1316576"/>
            <a:ext cx="1637407" cy="1729663"/>
            <a:chOff x="7132110" y="952523"/>
            <a:chExt cx="1986258" cy="2098169"/>
          </a:xfrm>
        </p:grpSpPr>
        <p:pic>
          <p:nvPicPr>
            <p:cNvPr id="6" name="Picture 5">
              <a:extLst>
                <a:ext uri="{FF2B5EF4-FFF2-40B4-BE49-F238E27FC236}">
                  <a16:creationId xmlns:a16="http://schemas.microsoft.com/office/drawing/2014/main" id="{FDC4E9C0-197C-AE43-A408-8299E01A4ECE}"/>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12320" y="1326593"/>
              <a:ext cx="1806048" cy="1724099"/>
            </a:xfrm>
            <a:prstGeom prst="rect">
              <a:avLst/>
            </a:prstGeom>
          </p:spPr>
        </p:pic>
        <p:sp>
          <p:nvSpPr>
            <p:cNvPr id="43" name="Oval 42">
              <a:extLst>
                <a:ext uri="{FF2B5EF4-FFF2-40B4-BE49-F238E27FC236}">
                  <a16:creationId xmlns:a16="http://schemas.microsoft.com/office/drawing/2014/main" id="{6CE0DDFA-AC9D-694B-BDED-2D1AAA32969D}"/>
                </a:ext>
              </a:extLst>
            </p:cNvPr>
            <p:cNvSpPr/>
            <p:nvPr/>
          </p:nvSpPr>
          <p:spPr>
            <a:xfrm>
              <a:off x="7765577" y="1688912"/>
              <a:ext cx="317310" cy="317310"/>
            </a:xfrm>
            <a:prstGeom prst="ellipse">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36CA1D0-A9EA-1744-B955-51DE799BFA69}"/>
                </a:ext>
              </a:extLst>
            </p:cNvPr>
            <p:cNvSpPr txBox="1"/>
            <p:nvPr/>
          </p:nvSpPr>
          <p:spPr>
            <a:xfrm>
              <a:off x="7132110" y="952523"/>
              <a:ext cx="708848" cy="307777"/>
            </a:xfrm>
            <a:prstGeom prst="rect">
              <a:avLst/>
            </a:prstGeom>
            <a:noFill/>
          </p:spPr>
          <p:txBody>
            <a:bodyPr wrap="none" rtlCol="0">
              <a:spAutoFit/>
            </a:bodyPr>
            <a:lstStyle/>
            <a:p>
              <a:r>
                <a:rPr lang="en-US" sz="1400" dirty="0">
                  <a:solidFill>
                    <a:schemeClr val="bg1"/>
                  </a:solidFill>
                </a:rPr>
                <a:t>SciCam</a:t>
              </a:r>
            </a:p>
          </p:txBody>
        </p:sp>
        <p:cxnSp>
          <p:nvCxnSpPr>
            <p:cNvPr id="46" name="Straight Arrow Connector 45">
              <a:extLst>
                <a:ext uri="{FF2B5EF4-FFF2-40B4-BE49-F238E27FC236}">
                  <a16:creationId xmlns:a16="http://schemas.microsoft.com/office/drawing/2014/main" id="{95EF05DF-9D63-E941-B74F-E0F7DD85445C}"/>
                </a:ext>
              </a:extLst>
            </p:cNvPr>
            <p:cNvCxnSpPr>
              <a:cxnSpLocks/>
            </p:cNvCxnSpPr>
            <p:nvPr/>
          </p:nvCxnSpPr>
          <p:spPr>
            <a:xfrm>
              <a:off x="7486534" y="1285798"/>
              <a:ext cx="279043" cy="349809"/>
            </a:xfrm>
            <a:prstGeom prst="straightConnector1">
              <a:avLst/>
            </a:prstGeom>
            <a:ln w="381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50" name="Picture 49">
            <a:extLst>
              <a:ext uri="{FF2B5EF4-FFF2-40B4-BE49-F238E27FC236}">
                <a16:creationId xmlns:a16="http://schemas.microsoft.com/office/drawing/2014/main" id="{75F413F1-02FD-5F41-9E8D-DD6E6CB681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57881" y="1374832"/>
            <a:ext cx="1905237" cy="1787438"/>
          </a:xfrm>
          <a:prstGeom prst="rect">
            <a:avLst/>
          </a:prstGeom>
          <a:ln w="38100">
            <a:noFill/>
          </a:ln>
        </p:spPr>
      </p:pic>
      <p:grpSp>
        <p:nvGrpSpPr>
          <p:cNvPr id="10" name="Group 9">
            <a:extLst>
              <a:ext uri="{FF2B5EF4-FFF2-40B4-BE49-F238E27FC236}">
                <a16:creationId xmlns:a16="http://schemas.microsoft.com/office/drawing/2014/main" id="{055E4D9F-CB5F-C745-9437-D55B12D90967}"/>
              </a:ext>
            </a:extLst>
          </p:cNvPr>
          <p:cNvGrpSpPr/>
          <p:nvPr/>
        </p:nvGrpSpPr>
        <p:grpSpPr>
          <a:xfrm>
            <a:off x="443301" y="3859391"/>
            <a:ext cx="5518935" cy="2668445"/>
            <a:chOff x="443301" y="3858270"/>
            <a:chExt cx="5892747" cy="2849186"/>
          </a:xfrm>
        </p:grpSpPr>
        <p:pic>
          <p:nvPicPr>
            <p:cNvPr id="53" name="Picture 52">
              <a:extLst>
                <a:ext uri="{FF2B5EF4-FFF2-40B4-BE49-F238E27FC236}">
                  <a16:creationId xmlns:a16="http://schemas.microsoft.com/office/drawing/2014/main" id="{ADEFD432-402D-7C46-AA5D-172A0DEF8EA6}"/>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1021813" y="4091269"/>
              <a:ext cx="509052" cy="485954"/>
            </a:xfrm>
            <a:prstGeom prst="rect">
              <a:avLst/>
            </a:prstGeom>
          </p:spPr>
        </p:pic>
        <p:cxnSp>
          <p:nvCxnSpPr>
            <p:cNvPr id="55" name="Straight Connector 54">
              <a:extLst>
                <a:ext uri="{FF2B5EF4-FFF2-40B4-BE49-F238E27FC236}">
                  <a16:creationId xmlns:a16="http://schemas.microsoft.com/office/drawing/2014/main" id="{EBB03C4B-12E6-6F4E-945C-5DE6EBB044F9}"/>
                </a:ext>
              </a:extLst>
            </p:cNvPr>
            <p:cNvCxnSpPr/>
            <p:nvPr/>
          </p:nvCxnSpPr>
          <p:spPr>
            <a:xfrm>
              <a:off x="997217" y="5313464"/>
              <a:ext cx="1909271" cy="0"/>
            </a:xfrm>
            <a:prstGeom prst="line">
              <a:avLst/>
            </a:prstGeom>
            <a:ln w="38100"/>
            <a:effectLst/>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B7537E9F-D76A-5742-AD57-3BF2DE5EFC4D}"/>
                </a:ext>
              </a:extLst>
            </p:cNvPr>
            <p:cNvCxnSpPr/>
            <p:nvPr/>
          </p:nvCxnSpPr>
          <p:spPr>
            <a:xfrm>
              <a:off x="4251807" y="5313464"/>
              <a:ext cx="1909271" cy="0"/>
            </a:xfrm>
            <a:prstGeom prst="line">
              <a:avLst/>
            </a:prstGeom>
            <a:ln w="38100">
              <a:solidFill>
                <a:srgbClr val="00B050"/>
              </a:solidFill>
            </a:ln>
            <a:effectLst/>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9D09D6F0-D373-6F49-A64A-0CB82A41EC9D}"/>
                </a:ext>
              </a:extLst>
            </p:cNvPr>
            <p:cNvSpPr txBox="1"/>
            <p:nvPr/>
          </p:nvSpPr>
          <p:spPr>
            <a:xfrm>
              <a:off x="443301" y="5128798"/>
              <a:ext cx="565539" cy="369332"/>
            </a:xfrm>
            <a:prstGeom prst="rect">
              <a:avLst/>
            </a:prstGeom>
            <a:noFill/>
          </p:spPr>
          <p:txBody>
            <a:bodyPr wrap="none" rtlCol="0">
              <a:spAutoFit/>
            </a:bodyPr>
            <a:lstStyle/>
            <a:p>
              <a:r>
                <a:rPr lang="en-US" dirty="0">
                  <a:solidFill>
                    <a:schemeClr val="bg1"/>
                  </a:solidFill>
                </a:rPr>
                <a:t>ROS</a:t>
              </a:r>
            </a:p>
          </p:txBody>
        </p:sp>
        <p:sp>
          <p:nvSpPr>
            <p:cNvPr id="58" name="TextBox 57">
              <a:extLst>
                <a:ext uri="{FF2B5EF4-FFF2-40B4-BE49-F238E27FC236}">
                  <a16:creationId xmlns:a16="http://schemas.microsoft.com/office/drawing/2014/main" id="{AFCB9E4B-E75B-0448-968F-C90843F1C01E}"/>
                </a:ext>
              </a:extLst>
            </p:cNvPr>
            <p:cNvSpPr txBox="1"/>
            <p:nvPr/>
          </p:nvSpPr>
          <p:spPr>
            <a:xfrm>
              <a:off x="3728800" y="5128798"/>
              <a:ext cx="576761" cy="369332"/>
            </a:xfrm>
            <a:prstGeom prst="rect">
              <a:avLst/>
            </a:prstGeom>
            <a:noFill/>
          </p:spPr>
          <p:txBody>
            <a:bodyPr wrap="none" rtlCol="0">
              <a:spAutoFit/>
            </a:bodyPr>
            <a:lstStyle/>
            <a:p>
              <a:r>
                <a:rPr lang="en-US" b="1" dirty="0">
                  <a:solidFill>
                    <a:srgbClr val="00B050"/>
                  </a:solidFill>
                </a:rPr>
                <a:t>ROS</a:t>
              </a:r>
            </a:p>
          </p:txBody>
        </p:sp>
        <p:cxnSp>
          <p:nvCxnSpPr>
            <p:cNvPr id="59" name="Straight Connector 58">
              <a:extLst>
                <a:ext uri="{FF2B5EF4-FFF2-40B4-BE49-F238E27FC236}">
                  <a16:creationId xmlns:a16="http://schemas.microsoft.com/office/drawing/2014/main" id="{AE9EB625-4450-E94A-A061-094F616FBD22}"/>
                </a:ext>
              </a:extLst>
            </p:cNvPr>
            <p:cNvCxnSpPr>
              <a:cxnSpLocks/>
            </p:cNvCxnSpPr>
            <p:nvPr/>
          </p:nvCxnSpPr>
          <p:spPr>
            <a:xfrm>
              <a:off x="2258583" y="6164310"/>
              <a:ext cx="3955046" cy="0"/>
            </a:xfrm>
            <a:prstGeom prst="line">
              <a:avLst/>
            </a:prstGeom>
            <a:ln w="38100"/>
            <a:effectLst/>
          </p:spPr>
          <p:style>
            <a:lnRef idx="2">
              <a:schemeClr val="dk1"/>
            </a:lnRef>
            <a:fillRef idx="0">
              <a:schemeClr val="dk1"/>
            </a:fillRef>
            <a:effectRef idx="1">
              <a:schemeClr val="dk1"/>
            </a:effectRef>
            <a:fontRef idx="minor">
              <a:schemeClr val="tx1"/>
            </a:fontRef>
          </p:style>
        </p:cxnSp>
        <p:sp>
          <p:nvSpPr>
            <p:cNvPr id="60" name="TextBox 59">
              <a:extLst>
                <a:ext uri="{FF2B5EF4-FFF2-40B4-BE49-F238E27FC236}">
                  <a16:creationId xmlns:a16="http://schemas.microsoft.com/office/drawing/2014/main" id="{6B9F4D72-D0A7-3544-979A-FAAEA5DFA0AC}"/>
                </a:ext>
              </a:extLst>
            </p:cNvPr>
            <p:cNvSpPr txBox="1"/>
            <p:nvPr/>
          </p:nvSpPr>
          <p:spPr>
            <a:xfrm>
              <a:off x="1728689" y="5986991"/>
              <a:ext cx="575799" cy="369332"/>
            </a:xfrm>
            <a:prstGeom prst="rect">
              <a:avLst/>
            </a:prstGeom>
            <a:noFill/>
          </p:spPr>
          <p:txBody>
            <a:bodyPr wrap="none" rtlCol="0">
              <a:spAutoFit/>
            </a:bodyPr>
            <a:lstStyle/>
            <a:p>
              <a:r>
                <a:rPr lang="en-US" dirty="0">
                  <a:solidFill>
                    <a:schemeClr val="bg1"/>
                  </a:solidFill>
                </a:rPr>
                <a:t>DDS</a:t>
              </a:r>
            </a:p>
          </p:txBody>
        </p:sp>
        <p:cxnSp>
          <p:nvCxnSpPr>
            <p:cNvPr id="61" name="Straight Connector 60">
              <a:extLst>
                <a:ext uri="{FF2B5EF4-FFF2-40B4-BE49-F238E27FC236}">
                  <a16:creationId xmlns:a16="http://schemas.microsoft.com/office/drawing/2014/main" id="{C4A9953C-5FEB-7D45-8A59-CD983652036D}"/>
                </a:ext>
              </a:extLst>
            </p:cNvPr>
            <p:cNvCxnSpPr>
              <a:cxnSpLocks/>
            </p:cNvCxnSpPr>
            <p:nvPr/>
          </p:nvCxnSpPr>
          <p:spPr>
            <a:xfrm flipV="1">
              <a:off x="2751472" y="5313465"/>
              <a:ext cx="0" cy="850845"/>
            </a:xfrm>
            <a:prstGeom prst="line">
              <a:avLst/>
            </a:prstGeom>
            <a:ln w="38100">
              <a:headEnd type="triangl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65" name="Straight Connector 64">
              <a:extLst>
                <a:ext uri="{FF2B5EF4-FFF2-40B4-BE49-F238E27FC236}">
                  <a16:creationId xmlns:a16="http://schemas.microsoft.com/office/drawing/2014/main" id="{3E787D13-6C64-2C40-8F84-83BA9BA437F2}"/>
                </a:ext>
              </a:extLst>
            </p:cNvPr>
            <p:cNvCxnSpPr>
              <a:cxnSpLocks/>
            </p:cNvCxnSpPr>
            <p:nvPr/>
          </p:nvCxnSpPr>
          <p:spPr>
            <a:xfrm flipH="1" flipV="1">
              <a:off x="4435682" y="5320812"/>
              <a:ext cx="7149" cy="850845"/>
            </a:xfrm>
            <a:prstGeom prst="line">
              <a:avLst/>
            </a:prstGeom>
            <a:ln w="38100">
              <a:solidFill>
                <a:srgbClr val="00B050"/>
              </a:solidFill>
              <a:headEnd type="triangle" w="med" len="med"/>
              <a:tailEnd type="triangle" w="med" len="med"/>
            </a:ln>
            <a:effectLst/>
          </p:spPr>
          <p:style>
            <a:lnRef idx="2">
              <a:schemeClr val="dk1"/>
            </a:lnRef>
            <a:fillRef idx="0">
              <a:schemeClr val="dk1"/>
            </a:fillRef>
            <a:effectRef idx="1">
              <a:schemeClr val="dk1"/>
            </a:effectRef>
            <a:fontRef idx="minor">
              <a:schemeClr val="tx1"/>
            </a:fontRef>
          </p:style>
        </p:cxnSp>
        <p:sp>
          <p:nvSpPr>
            <p:cNvPr id="68" name="TextBox 67">
              <a:extLst>
                <a:ext uri="{FF2B5EF4-FFF2-40B4-BE49-F238E27FC236}">
                  <a16:creationId xmlns:a16="http://schemas.microsoft.com/office/drawing/2014/main" id="{E3D9EB95-6EF5-274C-A4D3-87FA00302952}"/>
                </a:ext>
              </a:extLst>
            </p:cNvPr>
            <p:cNvSpPr txBox="1"/>
            <p:nvPr/>
          </p:nvSpPr>
          <p:spPr>
            <a:xfrm>
              <a:off x="1623119" y="4018521"/>
              <a:ext cx="1909271" cy="523220"/>
            </a:xfrm>
            <a:prstGeom prst="rect">
              <a:avLst/>
            </a:prstGeom>
            <a:noFill/>
          </p:spPr>
          <p:txBody>
            <a:bodyPr wrap="square" rtlCol="0">
              <a:spAutoFit/>
            </a:bodyPr>
            <a:lstStyle/>
            <a:p>
              <a:r>
                <a:rPr lang="en-US" sz="1400" dirty="0">
                  <a:solidFill>
                    <a:schemeClr val="bg1"/>
                  </a:solidFill>
                </a:rPr>
                <a:t>Astrobee flight software</a:t>
              </a:r>
            </a:p>
          </p:txBody>
        </p:sp>
        <p:sp>
          <p:nvSpPr>
            <p:cNvPr id="69" name="Rectangle 68">
              <a:extLst>
                <a:ext uri="{FF2B5EF4-FFF2-40B4-BE49-F238E27FC236}">
                  <a16:creationId xmlns:a16="http://schemas.microsoft.com/office/drawing/2014/main" id="{4DE4CD0F-E866-F849-BE98-BAA231172B8A}"/>
                </a:ext>
              </a:extLst>
            </p:cNvPr>
            <p:cNvSpPr/>
            <p:nvPr/>
          </p:nvSpPr>
          <p:spPr>
            <a:xfrm>
              <a:off x="2357153" y="5613818"/>
              <a:ext cx="788638" cy="286222"/>
            </a:xfrm>
            <a:prstGeom prst="rect">
              <a:avLst/>
            </a:prstGeom>
            <a:solidFill>
              <a:schemeClr val="tx1">
                <a:lumMod val="8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rPr>
                <a:t>Bridge</a:t>
              </a:r>
            </a:p>
          </p:txBody>
        </p:sp>
        <p:sp>
          <p:nvSpPr>
            <p:cNvPr id="70" name="Rectangle 69">
              <a:extLst>
                <a:ext uri="{FF2B5EF4-FFF2-40B4-BE49-F238E27FC236}">
                  <a16:creationId xmlns:a16="http://schemas.microsoft.com/office/drawing/2014/main" id="{485F751D-F8B1-164C-94F6-DCFB032717A7}"/>
                </a:ext>
              </a:extLst>
            </p:cNvPr>
            <p:cNvSpPr/>
            <p:nvPr/>
          </p:nvSpPr>
          <p:spPr>
            <a:xfrm>
              <a:off x="4048512" y="5613818"/>
              <a:ext cx="788638" cy="286222"/>
            </a:xfrm>
            <a:prstGeom prst="rect">
              <a:avLst/>
            </a:prstGeom>
            <a:solidFill>
              <a:srgbClr val="CCFFCC"/>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rPr>
                <a:t>Bridge</a:t>
              </a:r>
            </a:p>
          </p:txBody>
        </p:sp>
        <p:sp>
          <p:nvSpPr>
            <p:cNvPr id="71" name="Rectangle 70">
              <a:extLst>
                <a:ext uri="{FF2B5EF4-FFF2-40B4-BE49-F238E27FC236}">
                  <a16:creationId xmlns:a16="http://schemas.microsoft.com/office/drawing/2014/main" id="{C1932ACF-24E7-B54A-818B-A3E8214775A1}"/>
                </a:ext>
              </a:extLst>
            </p:cNvPr>
            <p:cNvSpPr/>
            <p:nvPr/>
          </p:nvSpPr>
          <p:spPr>
            <a:xfrm>
              <a:off x="905917" y="4795007"/>
              <a:ext cx="633122" cy="286222"/>
            </a:xfrm>
            <a:prstGeom prst="rect">
              <a:avLst/>
            </a:prstGeom>
            <a:solidFill>
              <a:schemeClr val="tx1">
                <a:lumMod val="8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chemeClr val="bg1"/>
                  </a:solidFill>
                </a:rPr>
                <a:t>Node 1</a:t>
              </a:r>
            </a:p>
          </p:txBody>
        </p:sp>
        <p:sp>
          <p:nvSpPr>
            <p:cNvPr id="72" name="TextBox 71">
              <a:extLst>
                <a:ext uri="{FF2B5EF4-FFF2-40B4-BE49-F238E27FC236}">
                  <a16:creationId xmlns:a16="http://schemas.microsoft.com/office/drawing/2014/main" id="{87EB824B-BF6C-8F42-82A1-4F795A2FB7BA}"/>
                </a:ext>
              </a:extLst>
            </p:cNvPr>
            <p:cNvSpPr txBox="1"/>
            <p:nvPr/>
          </p:nvSpPr>
          <p:spPr>
            <a:xfrm>
              <a:off x="4202857" y="4016612"/>
              <a:ext cx="1038757" cy="523220"/>
            </a:xfrm>
            <a:prstGeom prst="rect">
              <a:avLst/>
            </a:prstGeom>
            <a:noFill/>
          </p:spPr>
          <p:txBody>
            <a:bodyPr wrap="square" rtlCol="0">
              <a:spAutoFit/>
            </a:bodyPr>
            <a:lstStyle/>
            <a:p>
              <a:pPr algn="r"/>
              <a:r>
                <a:rPr lang="en-US" sz="1400" dirty="0">
                  <a:solidFill>
                    <a:schemeClr val="bg1"/>
                  </a:solidFill>
                </a:rPr>
                <a:t>Ground</a:t>
              </a:r>
            </a:p>
            <a:p>
              <a:pPr algn="r"/>
              <a:r>
                <a:rPr lang="en-US" sz="1400" dirty="0">
                  <a:solidFill>
                    <a:schemeClr val="bg1"/>
                  </a:solidFill>
                </a:rPr>
                <a:t>segment</a:t>
              </a:r>
            </a:p>
          </p:txBody>
        </p:sp>
        <p:sp>
          <p:nvSpPr>
            <p:cNvPr id="73" name="Rectangle 72">
              <a:extLst>
                <a:ext uri="{FF2B5EF4-FFF2-40B4-BE49-F238E27FC236}">
                  <a16:creationId xmlns:a16="http://schemas.microsoft.com/office/drawing/2014/main" id="{D1FBBE98-0A62-2640-80CD-BD7C20FA0C74}"/>
                </a:ext>
              </a:extLst>
            </p:cNvPr>
            <p:cNvSpPr/>
            <p:nvPr/>
          </p:nvSpPr>
          <p:spPr>
            <a:xfrm>
              <a:off x="1614754" y="4795007"/>
              <a:ext cx="633122" cy="286222"/>
            </a:xfrm>
            <a:prstGeom prst="rect">
              <a:avLst/>
            </a:prstGeom>
            <a:solidFill>
              <a:schemeClr val="tx1">
                <a:lumMod val="8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chemeClr val="bg1"/>
                  </a:solidFill>
                </a:rPr>
                <a:t>Node 2</a:t>
              </a:r>
            </a:p>
          </p:txBody>
        </p:sp>
        <p:sp>
          <p:nvSpPr>
            <p:cNvPr id="74" name="Rectangle 73">
              <a:extLst>
                <a:ext uri="{FF2B5EF4-FFF2-40B4-BE49-F238E27FC236}">
                  <a16:creationId xmlns:a16="http://schemas.microsoft.com/office/drawing/2014/main" id="{8D89BC7F-2B26-7243-A283-17A5FEAA5A9E}"/>
                </a:ext>
              </a:extLst>
            </p:cNvPr>
            <p:cNvSpPr/>
            <p:nvPr/>
          </p:nvSpPr>
          <p:spPr>
            <a:xfrm>
              <a:off x="2323486" y="4795007"/>
              <a:ext cx="633122" cy="286222"/>
            </a:xfrm>
            <a:prstGeom prst="rect">
              <a:avLst/>
            </a:prstGeom>
            <a:solidFill>
              <a:schemeClr val="tx1">
                <a:lumMod val="8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chemeClr val="bg1"/>
                  </a:solidFill>
                </a:rPr>
                <a:t>Node 3</a:t>
              </a:r>
            </a:p>
          </p:txBody>
        </p:sp>
        <p:cxnSp>
          <p:nvCxnSpPr>
            <p:cNvPr id="75" name="Straight Connector 74">
              <a:extLst>
                <a:ext uri="{FF2B5EF4-FFF2-40B4-BE49-F238E27FC236}">
                  <a16:creationId xmlns:a16="http://schemas.microsoft.com/office/drawing/2014/main" id="{CB5312FB-13DE-BB45-A9F0-A81CE92C779B}"/>
                </a:ext>
              </a:extLst>
            </p:cNvPr>
            <p:cNvCxnSpPr>
              <a:cxnSpLocks/>
            </p:cNvCxnSpPr>
            <p:nvPr/>
          </p:nvCxnSpPr>
          <p:spPr>
            <a:xfrm flipV="1">
              <a:off x="1200314" y="5076169"/>
              <a:ext cx="0" cy="244643"/>
            </a:xfrm>
            <a:prstGeom prst="line">
              <a:avLst/>
            </a:prstGeom>
            <a:ln w="12700">
              <a:headEnd type="triangl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77" name="Straight Connector 76">
              <a:extLst>
                <a:ext uri="{FF2B5EF4-FFF2-40B4-BE49-F238E27FC236}">
                  <a16:creationId xmlns:a16="http://schemas.microsoft.com/office/drawing/2014/main" id="{E28AD591-9401-6644-9112-5FE7CBE4FFCE}"/>
                </a:ext>
              </a:extLst>
            </p:cNvPr>
            <p:cNvCxnSpPr>
              <a:cxnSpLocks/>
            </p:cNvCxnSpPr>
            <p:nvPr/>
          </p:nvCxnSpPr>
          <p:spPr>
            <a:xfrm flipV="1">
              <a:off x="1914752" y="5068821"/>
              <a:ext cx="0" cy="244643"/>
            </a:xfrm>
            <a:prstGeom prst="line">
              <a:avLst/>
            </a:prstGeom>
            <a:ln w="12700">
              <a:headEnd type="triangl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78" name="Straight Connector 77">
              <a:extLst>
                <a:ext uri="{FF2B5EF4-FFF2-40B4-BE49-F238E27FC236}">
                  <a16:creationId xmlns:a16="http://schemas.microsoft.com/office/drawing/2014/main" id="{0D782F3B-1E6B-4A44-B401-E3ACB381A0CE}"/>
                </a:ext>
              </a:extLst>
            </p:cNvPr>
            <p:cNvCxnSpPr>
              <a:cxnSpLocks/>
            </p:cNvCxnSpPr>
            <p:nvPr/>
          </p:nvCxnSpPr>
          <p:spPr>
            <a:xfrm flipV="1">
              <a:off x="2640047" y="5068820"/>
              <a:ext cx="0" cy="244643"/>
            </a:xfrm>
            <a:prstGeom prst="line">
              <a:avLst/>
            </a:prstGeom>
            <a:ln w="12700">
              <a:headEnd type="triangle" w="med" len="med"/>
              <a:tailEnd type="triangle" w="med" len="med"/>
            </a:ln>
            <a:effectLst/>
          </p:spPr>
          <p:style>
            <a:lnRef idx="2">
              <a:schemeClr val="dk1"/>
            </a:lnRef>
            <a:fillRef idx="0">
              <a:schemeClr val="dk1"/>
            </a:fillRef>
            <a:effectRef idx="1">
              <a:schemeClr val="dk1"/>
            </a:effectRef>
            <a:fontRef idx="minor">
              <a:schemeClr val="tx1"/>
            </a:fontRef>
          </p:style>
        </p:cxnSp>
        <p:pic>
          <p:nvPicPr>
            <p:cNvPr id="79" name="Picture 78">
              <a:extLst>
                <a:ext uri="{FF2B5EF4-FFF2-40B4-BE49-F238E27FC236}">
                  <a16:creationId xmlns:a16="http://schemas.microsoft.com/office/drawing/2014/main" id="{304E670F-050A-7941-AAF2-21A0C29D397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9447" y="6278450"/>
              <a:ext cx="334793" cy="334792"/>
            </a:xfrm>
            <a:prstGeom prst="rect">
              <a:avLst/>
            </a:prstGeom>
          </p:spPr>
        </p:pic>
        <p:sp>
          <p:nvSpPr>
            <p:cNvPr id="80" name="TextBox 79">
              <a:extLst>
                <a:ext uri="{FF2B5EF4-FFF2-40B4-BE49-F238E27FC236}">
                  <a16:creationId xmlns:a16="http://schemas.microsoft.com/office/drawing/2014/main" id="{6056FEA5-4BDB-FB44-9329-D981C0F90803}"/>
                </a:ext>
              </a:extLst>
            </p:cNvPr>
            <p:cNvSpPr txBox="1"/>
            <p:nvPr/>
          </p:nvSpPr>
          <p:spPr>
            <a:xfrm>
              <a:off x="2743339" y="6184236"/>
              <a:ext cx="1459518" cy="523220"/>
            </a:xfrm>
            <a:prstGeom prst="rect">
              <a:avLst/>
            </a:prstGeom>
            <a:noFill/>
          </p:spPr>
          <p:txBody>
            <a:bodyPr wrap="square" rtlCol="0">
              <a:spAutoFit/>
            </a:bodyPr>
            <a:lstStyle/>
            <a:p>
              <a:pPr algn="ctr"/>
              <a:r>
                <a:rPr lang="en-US" sz="1400" dirty="0">
                  <a:solidFill>
                    <a:schemeClr val="bg1"/>
                  </a:solidFill>
                </a:rPr>
                <a:t>Space-to-ground link</a:t>
              </a:r>
            </a:p>
          </p:txBody>
        </p:sp>
        <p:sp>
          <p:nvSpPr>
            <p:cNvPr id="81" name="Rectangle 80">
              <a:extLst>
                <a:ext uri="{FF2B5EF4-FFF2-40B4-BE49-F238E27FC236}">
                  <a16:creationId xmlns:a16="http://schemas.microsoft.com/office/drawing/2014/main" id="{148224BA-213B-1843-A010-F83D215C8BBA}"/>
                </a:ext>
              </a:extLst>
            </p:cNvPr>
            <p:cNvSpPr/>
            <p:nvPr/>
          </p:nvSpPr>
          <p:spPr>
            <a:xfrm>
              <a:off x="4285357" y="4768640"/>
              <a:ext cx="633122" cy="286222"/>
            </a:xfrm>
            <a:prstGeom prst="rect">
              <a:avLst/>
            </a:prstGeom>
            <a:solidFill>
              <a:schemeClr val="tx1">
                <a:lumMod val="8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chemeClr val="bg1"/>
                  </a:solidFill>
                </a:rPr>
                <a:t>Node 1</a:t>
              </a:r>
            </a:p>
          </p:txBody>
        </p:sp>
        <p:sp>
          <p:nvSpPr>
            <p:cNvPr id="82" name="Rectangle 81">
              <a:extLst>
                <a:ext uri="{FF2B5EF4-FFF2-40B4-BE49-F238E27FC236}">
                  <a16:creationId xmlns:a16="http://schemas.microsoft.com/office/drawing/2014/main" id="{F31D26E7-FC10-A947-872E-1A3875A299FF}"/>
                </a:ext>
              </a:extLst>
            </p:cNvPr>
            <p:cNvSpPr/>
            <p:nvPr/>
          </p:nvSpPr>
          <p:spPr>
            <a:xfrm>
              <a:off x="4994194" y="4768640"/>
              <a:ext cx="633122" cy="286222"/>
            </a:xfrm>
            <a:prstGeom prst="rect">
              <a:avLst/>
            </a:prstGeom>
            <a:solidFill>
              <a:schemeClr val="tx1">
                <a:lumMod val="8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chemeClr val="bg1"/>
                  </a:solidFill>
                </a:rPr>
                <a:t>Node 2</a:t>
              </a:r>
            </a:p>
          </p:txBody>
        </p:sp>
        <p:sp>
          <p:nvSpPr>
            <p:cNvPr id="83" name="Rectangle 82">
              <a:extLst>
                <a:ext uri="{FF2B5EF4-FFF2-40B4-BE49-F238E27FC236}">
                  <a16:creationId xmlns:a16="http://schemas.microsoft.com/office/drawing/2014/main" id="{0962A623-3ACF-324E-B29D-8ED132A011CB}"/>
                </a:ext>
              </a:extLst>
            </p:cNvPr>
            <p:cNvSpPr/>
            <p:nvPr/>
          </p:nvSpPr>
          <p:spPr>
            <a:xfrm>
              <a:off x="5702926" y="4768640"/>
              <a:ext cx="633122" cy="286222"/>
            </a:xfrm>
            <a:prstGeom prst="rect">
              <a:avLst/>
            </a:prstGeom>
            <a:solidFill>
              <a:schemeClr val="tx1">
                <a:lumMod val="8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chemeClr val="bg1"/>
                  </a:solidFill>
                </a:rPr>
                <a:t>Node 3</a:t>
              </a:r>
            </a:p>
          </p:txBody>
        </p:sp>
        <p:cxnSp>
          <p:nvCxnSpPr>
            <p:cNvPr id="84" name="Straight Connector 83">
              <a:extLst>
                <a:ext uri="{FF2B5EF4-FFF2-40B4-BE49-F238E27FC236}">
                  <a16:creationId xmlns:a16="http://schemas.microsoft.com/office/drawing/2014/main" id="{2E2F2984-CD5D-574D-8CE3-66F4C0F7B539}"/>
                </a:ext>
              </a:extLst>
            </p:cNvPr>
            <p:cNvCxnSpPr>
              <a:cxnSpLocks/>
            </p:cNvCxnSpPr>
            <p:nvPr/>
          </p:nvCxnSpPr>
          <p:spPr>
            <a:xfrm flipV="1">
              <a:off x="4579754" y="5049802"/>
              <a:ext cx="0" cy="244643"/>
            </a:xfrm>
            <a:prstGeom prst="line">
              <a:avLst/>
            </a:prstGeom>
            <a:ln w="19050">
              <a:solidFill>
                <a:srgbClr val="00B050"/>
              </a:solidFill>
              <a:headEnd type="triangl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77ABCF27-95B1-0842-A0A7-3F975AB27F92}"/>
                </a:ext>
              </a:extLst>
            </p:cNvPr>
            <p:cNvCxnSpPr>
              <a:cxnSpLocks/>
            </p:cNvCxnSpPr>
            <p:nvPr/>
          </p:nvCxnSpPr>
          <p:spPr>
            <a:xfrm flipV="1">
              <a:off x="5294192" y="5052964"/>
              <a:ext cx="0" cy="244643"/>
            </a:xfrm>
            <a:prstGeom prst="line">
              <a:avLst/>
            </a:prstGeom>
            <a:ln w="19050">
              <a:solidFill>
                <a:srgbClr val="00B050"/>
              </a:solidFill>
              <a:headEnd type="triangl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2113219B-1FB5-074B-91C2-EE88CBF15DFF}"/>
                </a:ext>
              </a:extLst>
            </p:cNvPr>
            <p:cNvCxnSpPr>
              <a:cxnSpLocks/>
            </p:cNvCxnSpPr>
            <p:nvPr/>
          </p:nvCxnSpPr>
          <p:spPr>
            <a:xfrm flipV="1">
              <a:off x="6019487" y="5052963"/>
              <a:ext cx="0" cy="244643"/>
            </a:xfrm>
            <a:prstGeom prst="line">
              <a:avLst/>
            </a:prstGeom>
            <a:ln w="19050">
              <a:solidFill>
                <a:srgbClr val="00B050"/>
              </a:solidFill>
              <a:headEnd type="triangle" w="med" len="med"/>
              <a:tailEnd type="triangle" w="med" len="med"/>
            </a:ln>
            <a:effectLst/>
          </p:spPr>
          <p:style>
            <a:lnRef idx="2">
              <a:schemeClr val="dk1"/>
            </a:lnRef>
            <a:fillRef idx="0">
              <a:schemeClr val="dk1"/>
            </a:fillRef>
            <a:effectRef idx="1">
              <a:schemeClr val="dk1"/>
            </a:effectRef>
            <a:fontRef idx="minor">
              <a:schemeClr val="tx1"/>
            </a:fontRef>
          </p:style>
        </p:cxnSp>
        <p:sp>
          <p:nvSpPr>
            <p:cNvPr id="87" name="Rectangle 86">
              <a:extLst>
                <a:ext uri="{FF2B5EF4-FFF2-40B4-BE49-F238E27FC236}">
                  <a16:creationId xmlns:a16="http://schemas.microsoft.com/office/drawing/2014/main" id="{B226A73D-E653-CB4E-8534-8A0521E583C3}"/>
                </a:ext>
              </a:extLst>
            </p:cNvPr>
            <p:cNvSpPr/>
            <p:nvPr/>
          </p:nvSpPr>
          <p:spPr>
            <a:xfrm>
              <a:off x="5183380" y="5433623"/>
              <a:ext cx="1015307" cy="523220"/>
            </a:xfrm>
            <a:prstGeom prst="rect">
              <a:avLst/>
            </a:prstGeom>
            <a:solidFill>
              <a:schemeClr val="tx1">
                <a:lumMod val="85000"/>
              </a:schemeClr>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200" dirty="0">
                  <a:solidFill>
                    <a:schemeClr val="bg1"/>
                  </a:solidFill>
                </a:rPr>
                <a:t>Astrobee control station</a:t>
              </a:r>
            </a:p>
          </p:txBody>
        </p:sp>
        <p:cxnSp>
          <p:nvCxnSpPr>
            <p:cNvPr id="103" name="Straight Connector 102">
              <a:extLst>
                <a:ext uri="{FF2B5EF4-FFF2-40B4-BE49-F238E27FC236}">
                  <a16:creationId xmlns:a16="http://schemas.microsoft.com/office/drawing/2014/main" id="{16824FC7-38CB-7749-80CA-3D275B3624F6}"/>
                </a:ext>
              </a:extLst>
            </p:cNvPr>
            <p:cNvCxnSpPr>
              <a:cxnSpLocks/>
            </p:cNvCxnSpPr>
            <p:nvPr/>
          </p:nvCxnSpPr>
          <p:spPr>
            <a:xfrm flipV="1">
              <a:off x="5733236" y="5956844"/>
              <a:ext cx="0" cy="207466"/>
            </a:xfrm>
            <a:prstGeom prst="line">
              <a:avLst/>
            </a:prstGeom>
            <a:ln w="12700">
              <a:headEnd type="triangle" w="med" len="med"/>
              <a:tailEnd type="triangle" w="med" len="med"/>
            </a:ln>
            <a:effectLst/>
          </p:spPr>
          <p:style>
            <a:lnRef idx="2">
              <a:schemeClr val="dk1"/>
            </a:lnRef>
            <a:fillRef idx="0">
              <a:schemeClr val="dk1"/>
            </a:fillRef>
            <a:effectRef idx="1">
              <a:schemeClr val="dk1"/>
            </a:effectRef>
            <a:fontRef idx="minor">
              <a:schemeClr val="tx1"/>
            </a:fontRef>
          </p:style>
        </p:cxnSp>
        <p:pic>
          <p:nvPicPr>
            <p:cNvPr id="106" name="Picture 105">
              <a:extLst>
                <a:ext uri="{FF2B5EF4-FFF2-40B4-BE49-F238E27FC236}">
                  <a16:creationId xmlns:a16="http://schemas.microsoft.com/office/drawing/2014/main" id="{3DD3FC6F-2C3E-5246-AC53-02F83195076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241614" y="3858270"/>
              <a:ext cx="777462" cy="848530"/>
            </a:xfrm>
            <a:prstGeom prst="rect">
              <a:avLst/>
            </a:prstGeom>
          </p:spPr>
        </p:pic>
        <p:sp>
          <p:nvSpPr>
            <p:cNvPr id="107" name="TextBox 106">
              <a:extLst>
                <a:ext uri="{FF2B5EF4-FFF2-40B4-BE49-F238E27FC236}">
                  <a16:creationId xmlns:a16="http://schemas.microsoft.com/office/drawing/2014/main" id="{F9A9391E-F921-4B45-9D7A-7448130D4DDB}"/>
                </a:ext>
              </a:extLst>
            </p:cNvPr>
            <p:cNvSpPr txBox="1"/>
            <p:nvPr/>
          </p:nvSpPr>
          <p:spPr>
            <a:xfrm>
              <a:off x="3394679" y="5554222"/>
              <a:ext cx="659155" cy="369332"/>
            </a:xfrm>
            <a:prstGeom prst="rect">
              <a:avLst/>
            </a:prstGeom>
            <a:noFill/>
          </p:spPr>
          <p:txBody>
            <a:bodyPr wrap="none" rtlCol="0">
              <a:spAutoFit/>
            </a:bodyPr>
            <a:lstStyle/>
            <a:p>
              <a:r>
                <a:rPr lang="en-US" b="1" dirty="0">
                  <a:solidFill>
                    <a:srgbClr val="00B050"/>
                  </a:solidFill>
                </a:rPr>
                <a:t>NEW</a:t>
              </a:r>
            </a:p>
          </p:txBody>
        </p:sp>
      </p:grpSp>
      <p:sp>
        <p:nvSpPr>
          <p:cNvPr id="5" name="Rectangle 4">
            <a:extLst>
              <a:ext uri="{FF2B5EF4-FFF2-40B4-BE49-F238E27FC236}">
                <a16:creationId xmlns:a16="http://schemas.microsoft.com/office/drawing/2014/main" id="{CC2CC951-F7D9-654E-A88F-EFD7511E9929}"/>
              </a:ext>
            </a:extLst>
          </p:cNvPr>
          <p:cNvSpPr/>
          <p:nvPr/>
        </p:nvSpPr>
        <p:spPr>
          <a:xfrm>
            <a:off x="7437757" y="991408"/>
            <a:ext cx="3433761" cy="369332"/>
          </a:xfrm>
          <a:prstGeom prst="rect">
            <a:avLst/>
          </a:prstGeom>
        </p:spPr>
        <p:txBody>
          <a:bodyPr wrap="none">
            <a:spAutoFit/>
          </a:bodyPr>
          <a:lstStyle/>
          <a:p>
            <a:pPr algn="ctr"/>
            <a:r>
              <a:rPr lang="en-US" b="1" dirty="0">
                <a:solidFill>
                  <a:schemeClr val="bg1"/>
                </a:solidFill>
              </a:rPr>
              <a:t>Astrobee SciCam Computer Vision</a:t>
            </a:r>
          </a:p>
        </p:txBody>
      </p:sp>
      <p:sp>
        <p:nvSpPr>
          <p:cNvPr id="7" name="Rectangle 6">
            <a:extLst>
              <a:ext uri="{FF2B5EF4-FFF2-40B4-BE49-F238E27FC236}">
                <a16:creationId xmlns:a16="http://schemas.microsoft.com/office/drawing/2014/main" id="{628C9212-8A07-3543-B429-6F9078D564E2}"/>
              </a:ext>
            </a:extLst>
          </p:cNvPr>
          <p:cNvSpPr/>
          <p:nvPr/>
        </p:nvSpPr>
        <p:spPr>
          <a:xfrm>
            <a:off x="2247876" y="3515145"/>
            <a:ext cx="2540311" cy="369332"/>
          </a:xfrm>
          <a:prstGeom prst="rect">
            <a:avLst/>
          </a:prstGeom>
        </p:spPr>
        <p:txBody>
          <a:bodyPr wrap="none">
            <a:spAutoFit/>
          </a:bodyPr>
          <a:lstStyle/>
          <a:p>
            <a:pPr algn="ctr"/>
            <a:r>
              <a:rPr lang="en-US" b="1" dirty="0">
                <a:solidFill>
                  <a:schemeClr val="bg1"/>
                </a:solidFill>
              </a:rPr>
              <a:t>ROS on Ground Segment</a:t>
            </a:r>
          </a:p>
        </p:txBody>
      </p:sp>
      <p:pic>
        <p:nvPicPr>
          <p:cNvPr id="47" name="Google Shape;129;p20">
            <a:extLst>
              <a:ext uri="{FF2B5EF4-FFF2-40B4-BE49-F238E27FC236}">
                <a16:creationId xmlns:a16="http://schemas.microsoft.com/office/drawing/2014/main" id="{6D2CFC63-D457-CF4B-8B31-DA1E282C9D79}"/>
              </a:ext>
            </a:extLst>
          </p:cNvPr>
          <p:cNvPicPr preferRelativeResize="0"/>
          <p:nvPr/>
        </p:nvPicPr>
        <p:blipFill>
          <a:blip r:embed="rId12">
            <a:alphaModFix/>
          </a:blip>
          <a:stretch>
            <a:fillRect/>
          </a:stretch>
        </p:blipFill>
        <p:spPr>
          <a:xfrm>
            <a:off x="738803" y="1664386"/>
            <a:ext cx="3018146" cy="895576"/>
          </a:xfrm>
          <a:prstGeom prst="rect">
            <a:avLst/>
          </a:prstGeom>
          <a:noFill/>
          <a:ln>
            <a:noFill/>
          </a:ln>
        </p:spPr>
      </p:pic>
      <p:pic>
        <p:nvPicPr>
          <p:cNvPr id="49" name="Google Shape;86;p15">
            <a:extLst>
              <a:ext uri="{FF2B5EF4-FFF2-40B4-BE49-F238E27FC236}">
                <a16:creationId xmlns:a16="http://schemas.microsoft.com/office/drawing/2014/main" id="{D29417AF-3845-6545-8251-D61718C63979}"/>
              </a:ext>
            </a:extLst>
          </p:cNvPr>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3952127" y="1454813"/>
            <a:ext cx="2010109" cy="1507585"/>
          </a:xfrm>
          <a:prstGeom prst="rect">
            <a:avLst/>
          </a:prstGeom>
          <a:noFill/>
          <a:ln>
            <a:noFill/>
          </a:ln>
        </p:spPr>
      </p:pic>
      <p:sp>
        <p:nvSpPr>
          <p:cNvPr id="54" name="Rectangle 53">
            <a:extLst>
              <a:ext uri="{FF2B5EF4-FFF2-40B4-BE49-F238E27FC236}">
                <a16:creationId xmlns:a16="http://schemas.microsoft.com/office/drawing/2014/main" id="{74786121-48FE-1948-9403-A2D036E05B74}"/>
              </a:ext>
            </a:extLst>
          </p:cNvPr>
          <p:cNvSpPr/>
          <p:nvPr/>
        </p:nvSpPr>
        <p:spPr>
          <a:xfrm>
            <a:off x="2268749" y="991408"/>
            <a:ext cx="2366675" cy="369332"/>
          </a:xfrm>
          <a:prstGeom prst="rect">
            <a:avLst/>
          </a:prstGeom>
        </p:spPr>
        <p:txBody>
          <a:bodyPr wrap="none">
            <a:spAutoFit/>
          </a:bodyPr>
          <a:lstStyle/>
          <a:p>
            <a:pPr algn="ctr"/>
            <a:r>
              <a:rPr lang="en-US" b="1" dirty="0">
                <a:solidFill>
                  <a:schemeClr val="bg1"/>
                </a:solidFill>
              </a:rPr>
              <a:t>Robust Graph Localizer</a:t>
            </a:r>
          </a:p>
        </p:txBody>
      </p:sp>
      <p:sp>
        <p:nvSpPr>
          <p:cNvPr id="63" name="Content Placeholder 2">
            <a:extLst>
              <a:ext uri="{FF2B5EF4-FFF2-40B4-BE49-F238E27FC236}">
                <a16:creationId xmlns:a16="http://schemas.microsoft.com/office/drawing/2014/main" id="{D26C0394-6187-EA4F-823F-D42D68CD4001}"/>
              </a:ext>
            </a:extLst>
          </p:cNvPr>
          <p:cNvSpPr txBox="1">
            <a:spLocks/>
          </p:cNvSpPr>
          <p:nvPr/>
        </p:nvSpPr>
        <p:spPr>
          <a:xfrm>
            <a:off x="6515248" y="3695731"/>
            <a:ext cx="5589637" cy="28965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800" dirty="0">
                <a:solidFill>
                  <a:sysClr val="windowText" lastClr="000000"/>
                </a:solidFill>
              </a:rPr>
              <a:t>ISAAC has made Astrobee more reliable and autonomous with the new graph localizer, and enabled computer vision with the SciCam</a:t>
            </a:r>
          </a:p>
          <a:p>
            <a:pPr lvl="0"/>
            <a:r>
              <a:rPr lang="en-US" sz="1800" dirty="0">
                <a:solidFill>
                  <a:sysClr val="windowText" lastClr="000000"/>
                </a:solidFill>
              </a:rPr>
              <a:t>Many other ISAAC updates streamline Astrobee software development and lay the groundwork for future enhancements</a:t>
            </a:r>
          </a:p>
          <a:p>
            <a:pPr lvl="0"/>
            <a:r>
              <a:rPr lang="en-US" sz="1800" dirty="0">
                <a:solidFill>
                  <a:sysClr val="windowText" lastClr="000000"/>
                </a:solidFill>
              </a:rPr>
              <a:t>These improvements were key enablers for reliably executing ISAAC’s multi-sensor mapping activities</a:t>
            </a:r>
          </a:p>
          <a:p>
            <a:pPr lvl="0"/>
            <a:r>
              <a:rPr lang="en-US" sz="1800" dirty="0">
                <a:solidFill>
                  <a:sysClr val="windowText" lastClr="000000"/>
                </a:solidFill>
              </a:rPr>
              <a:t>ISAAC’s changes have been incorporated into Astrobee’s baseline flight software, making them available to all Astrobee Facility users</a:t>
            </a:r>
          </a:p>
          <a:p>
            <a:pPr lvl="0"/>
            <a:endParaRPr lang="en-US" sz="1800" dirty="0">
              <a:solidFill>
                <a:sysClr val="windowText" lastClr="000000"/>
              </a:solidFill>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832B5D1D-6E49-0547-84FD-54CD93CF95E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7464609"/>
      </p:ext>
    </p:extLst>
  </p:cSld>
  <p:clrMapOvr>
    <a:masterClrMapping/>
  </p:clrMapOvr>
  <mc:AlternateContent xmlns:mc="http://schemas.openxmlformats.org/markup-compatibility/2006">
    <mc:Choice xmlns:p14="http://schemas.microsoft.com/office/powerpoint/2010/main" Requires="p14">
      <p:transition spd="slow" p14:dur="2000" advTm="105663"/>
    </mc:Choice>
    <mc:Fallback>
      <p:transition spd="slow" advTm="10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295" y="-74232"/>
            <a:ext cx="10503273" cy="1066800"/>
          </a:xfrm>
        </p:spPr>
        <p:txBody>
          <a:bodyPr/>
          <a:lstStyle/>
          <a:p>
            <a:r>
              <a:rPr lang="en-US" sz="4000" b="1" dirty="0">
                <a:solidFill>
                  <a:schemeClr val="tx1"/>
                </a:solidFill>
                <a:latin typeface="Calibri" panose="020F0502020204030204" pitchFamily="34" charset="0"/>
                <a:cs typeface="Calibri" panose="020F0502020204030204" pitchFamily="34" charset="0"/>
              </a:rPr>
              <a:t>Recent Updates – SoundSee-Data-1 and -2</a:t>
            </a:r>
            <a:endParaRPr lang="en-US" b="1"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11789664" y="6572838"/>
            <a:ext cx="402336"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C769F-ADCB-2641-BD2F-4076D1C41918}" type="slidenum">
              <a:rPr kumimoji="0" lang="uk-UA" sz="14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uk-UA" sz="1400" b="0" i="0" u="none" strike="noStrike" kern="1200" cap="none" spc="0" normalizeH="0" baseline="0" noProof="0">
              <a:ln>
                <a:noFill/>
              </a:ln>
              <a:solidFill>
                <a:prstClr val="black"/>
              </a:solidFill>
              <a:effectLst/>
              <a:uLnTx/>
              <a:uFillTx/>
              <a:latin typeface="Calibri"/>
              <a:cs typeface="+mn-cs"/>
            </a:endParaRPr>
          </a:p>
        </p:txBody>
      </p:sp>
      <p:sp>
        <p:nvSpPr>
          <p:cNvPr id="63" name="Content Placeholder 2">
            <a:extLst>
              <a:ext uri="{FF2B5EF4-FFF2-40B4-BE49-F238E27FC236}">
                <a16:creationId xmlns:a16="http://schemas.microsoft.com/office/drawing/2014/main" id="{D26C0394-6187-EA4F-823F-D42D68CD4001}"/>
              </a:ext>
            </a:extLst>
          </p:cNvPr>
          <p:cNvSpPr txBox="1">
            <a:spLocks/>
          </p:cNvSpPr>
          <p:nvPr/>
        </p:nvSpPr>
        <p:spPr>
          <a:xfrm>
            <a:off x="313295" y="1240765"/>
            <a:ext cx="6107383" cy="533207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400" dirty="0">
                <a:solidFill>
                  <a:sysClr val="windowText" lastClr="000000"/>
                </a:solidFill>
              </a:rPr>
              <a:t>The SoundSee Astrobee payload is an array of 20 microphones that is designed to</a:t>
            </a:r>
          </a:p>
          <a:p>
            <a:pPr lvl="1"/>
            <a:r>
              <a:rPr lang="en-US" sz="2000" dirty="0">
                <a:solidFill>
                  <a:sysClr val="windowText" lastClr="000000"/>
                </a:solidFill>
              </a:rPr>
              <a:t>Map sound sources</a:t>
            </a:r>
          </a:p>
          <a:p>
            <a:pPr lvl="1"/>
            <a:r>
              <a:rPr lang="en-US" sz="2000" dirty="0">
                <a:solidFill>
                  <a:sysClr val="windowText" lastClr="000000"/>
                </a:solidFill>
              </a:rPr>
              <a:t>Perform audio analytics. Example: assess health status of a moving part based on the noise it produces</a:t>
            </a:r>
          </a:p>
          <a:p>
            <a:pPr lvl="0"/>
            <a:r>
              <a:rPr lang="en-US" sz="2400" dirty="0">
                <a:solidFill>
                  <a:sysClr val="windowText" lastClr="000000"/>
                </a:solidFill>
              </a:rPr>
              <a:t>ISAAC was involved in two Astrobee ISS activities led by the SoundSee team from Bosch USA</a:t>
            </a:r>
          </a:p>
          <a:p>
            <a:pPr lvl="1"/>
            <a:r>
              <a:rPr lang="en-US" sz="2000" dirty="0">
                <a:solidFill>
                  <a:sysClr val="windowText" lastClr="000000"/>
                </a:solidFill>
              </a:rPr>
              <a:t>SoundSee-Data-1 (2021/07/07)</a:t>
            </a:r>
          </a:p>
          <a:p>
            <a:pPr lvl="1"/>
            <a:r>
              <a:rPr lang="en-US" sz="2000" dirty="0">
                <a:solidFill>
                  <a:sysClr val="windowText" lastClr="000000"/>
                </a:solidFill>
              </a:rPr>
              <a:t>SoundSee-Data-2 (2021/07/22)</a:t>
            </a:r>
          </a:p>
          <a:p>
            <a:pPr lvl="0"/>
            <a:r>
              <a:rPr lang="en-US" sz="2400" dirty="0">
                <a:solidFill>
                  <a:sysClr val="windowText" lastClr="000000"/>
                </a:solidFill>
              </a:rPr>
              <a:t>ISAAC assisted with conops and live operational support</a:t>
            </a:r>
          </a:p>
          <a:p>
            <a:pPr lvl="0"/>
            <a:r>
              <a:rPr lang="en-US" sz="2400" dirty="0">
                <a:solidFill>
                  <a:sysClr val="windowText" lastClr="000000"/>
                </a:solidFill>
              </a:rPr>
              <a:t>Both SoundSee and ISAAC have talented interns who have been working this summer to analyze the ISS data</a:t>
            </a:r>
          </a:p>
          <a:p>
            <a:pPr lvl="0"/>
            <a:r>
              <a:rPr lang="en-US" sz="2400" dirty="0">
                <a:solidFill>
                  <a:sysClr val="windowText" lastClr="000000"/>
                </a:solidFill>
              </a:rPr>
              <a:t>We plan to demonstrate</a:t>
            </a:r>
          </a:p>
          <a:p>
            <a:pPr lvl="1"/>
            <a:r>
              <a:rPr lang="en-US" sz="2000" dirty="0">
                <a:solidFill>
                  <a:sysClr val="windowText" lastClr="000000"/>
                </a:solidFill>
              </a:rPr>
              <a:t>Using Astrobee to locate sound sources</a:t>
            </a:r>
          </a:p>
          <a:p>
            <a:pPr lvl="1"/>
            <a:r>
              <a:rPr lang="en-US" sz="2000" dirty="0">
                <a:solidFill>
                  <a:sysClr val="windowText" lastClr="000000"/>
                </a:solidFill>
              </a:rPr>
              <a:t>Building 3D acoustic maps that fit into ISAAC’s multi-sensor mapping framework</a:t>
            </a:r>
          </a:p>
          <a:p>
            <a:pPr lvl="0"/>
            <a:endParaRPr lang="en-US" sz="2400" dirty="0">
              <a:solidFill>
                <a:sysClr val="windowText" lastClr="000000"/>
              </a:solidFill>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76" name="Picture 75">
            <a:extLst>
              <a:ext uri="{FF2B5EF4-FFF2-40B4-BE49-F238E27FC236}">
                <a16:creationId xmlns:a16="http://schemas.microsoft.com/office/drawing/2014/main" id="{D146B603-FC1C-1442-8F39-6677322B22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488" t="6914" r="2519" b="6357"/>
          <a:stretch/>
        </p:blipFill>
        <p:spPr>
          <a:xfrm>
            <a:off x="9869214" y="1121866"/>
            <a:ext cx="2008842" cy="1473459"/>
          </a:xfrm>
          <a:prstGeom prst="rect">
            <a:avLst/>
          </a:prstGeom>
        </p:spPr>
      </p:pic>
      <p:sp>
        <p:nvSpPr>
          <p:cNvPr id="88" name="TextBox 87">
            <a:extLst>
              <a:ext uri="{FF2B5EF4-FFF2-40B4-BE49-F238E27FC236}">
                <a16:creationId xmlns:a16="http://schemas.microsoft.com/office/drawing/2014/main" id="{B4A71A05-A37F-B548-AD21-581C825D557F}"/>
              </a:ext>
            </a:extLst>
          </p:cNvPr>
          <p:cNvSpPr txBox="1"/>
          <p:nvPr/>
        </p:nvSpPr>
        <p:spPr>
          <a:xfrm>
            <a:off x="9613045" y="2557599"/>
            <a:ext cx="2522221"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Acoustic images generated from SoundSee data collected during an earlier checkout activity on ISS</a:t>
            </a:r>
          </a:p>
        </p:txBody>
      </p:sp>
      <p:pic>
        <p:nvPicPr>
          <p:cNvPr id="89" name="Picture 88">
            <a:extLst>
              <a:ext uri="{FF2B5EF4-FFF2-40B4-BE49-F238E27FC236}">
                <a16:creationId xmlns:a16="http://schemas.microsoft.com/office/drawing/2014/main" id="{AEDD99C6-63E8-0B40-A51F-C51C11DC92C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6777484" y="1121866"/>
            <a:ext cx="2865516" cy="5094250"/>
          </a:xfrm>
          <a:prstGeom prst="rect">
            <a:avLst/>
          </a:prstGeom>
        </p:spPr>
      </p:pic>
      <p:sp>
        <p:nvSpPr>
          <p:cNvPr id="90" name="TextBox 89">
            <a:extLst>
              <a:ext uri="{FF2B5EF4-FFF2-40B4-BE49-F238E27FC236}">
                <a16:creationId xmlns:a16="http://schemas.microsoft.com/office/drawing/2014/main" id="{59955B0F-B870-DC4A-982A-EE7EB228F66D}"/>
              </a:ext>
            </a:extLst>
          </p:cNvPr>
          <p:cNvSpPr txBox="1"/>
          <p:nvPr/>
        </p:nvSpPr>
        <p:spPr>
          <a:xfrm>
            <a:off x="6777484" y="6216116"/>
            <a:ext cx="286551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NASA astronaut Megan McArthur prepares Honey for SoundSee-Data-1 operations</a:t>
            </a:r>
          </a:p>
        </p:txBody>
      </p:sp>
      <p:pic>
        <p:nvPicPr>
          <p:cNvPr id="91" name="Picture 90">
            <a:extLst>
              <a:ext uri="{FF2B5EF4-FFF2-40B4-BE49-F238E27FC236}">
                <a16:creationId xmlns:a16="http://schemas.microsoft.com/office/drawing/2014/main" id="{DB1CFFA5-A871-3F46-8C94-BFF76A6518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32224" y="3389244"/>
            <a:ext cx="2273114" cy="1449423"/>
          </a:xfrm>
          <a:prstGeom prst="rect">
            <a:avLst/>
          </a:prstGeom>
        </p:spPr>
      </p:pic>
      <p:sp>
        <p:nvSpPr>
          <p:cNvPr id="92" name="TextBox 91">
            <a:extLst>
              <a:ext uri="{FF2B5EF4-FFF2-40B4-BE49-F238E27FC236}">
                <a16:creationId xmlns:a16="http://schemas.microsoft.com/office/drawing/2014/main" id="{B482495D-4074-8241-83E6-5A13F0699E34}"/>
              </a:ext>
            </a:extLst>
          </p:cNvPr>
          <p:cNvSpPr txBox="1"/>
          <p:nvPr/>
        </p:nvSpPr>
        <p:spPr>
          <a:xfrm>
            <a:off x="9508630" y="4838651"/>
            <a:ext cx="2761007"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SoundSee on ISS</a:t>
            </a:r>
          </a:p>
        </p:txBody>
      </p:sp>
      <p:pic>
        <p:nvPicPr>
          <p:cNvPr id="6" name="Audio 5">
            <a:hlinkClick r:id="" action="ppaction://media"/>
            <a:extLst>
              <a:ext uri="{FF2B5EF4-FFF2-40B4-BE49-F238E27FC236}">
                <a16:creationId xmlns:a16="http://schemas.microsoft.com/office/drawing/2014/main" id="{028BE92A-E6AE-1E48-81EF-384A4404BE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30159730"/>
      </p:ext>
    </p:extLst>
  </p:cSld>
  <p:clrMapOvr>
    <a:masterClrMapping/>
  </p:clrMapOvr>
  <mc:AlternateContent xmlns:mc="http://schemas.openxmlformats.org/markup-compatibility/2006">
    <mc:Choice xmlns:p14="http://schemas.microsoft.com/office/powerpoint/2010/main" Requires="p14">
      <p:transition spd="slow" p14:dur="2000" advTm="44277"/>
    </mc:Choice>
    <mc:Fallback>
      <p:transition spd="slow" advTm="4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Calibri" panose="020F0502020204030204" pitchFamily="34" charset="0"/>
                <a:cs typeface="Calibri" panose="020F0502020204030204" pitchFamily="34" charset="0"/>
              </a:rPr>
              <a:t>ISAAC Overview</a:t>
            </a:r>
          </a:p>
        </p:txBody>
      </p:sp>
      <p:sp>
        <p:nvSpPr>
          <p:cNvPr id="3" name="Content Placeholder 2"/>
          <p:cNvSpPr>
            <a:spLocks noGrp="1"/>
          </p:cNvSpPr>
          <p:nvPr>
            <p:ph idx="1"/>
          </p:nvPr>
        </p:nvSpPr>
        <p:spPr>
          <a:xfrm>
            <a:off x="298174" y="1355035"/>
            <a:ext cx="7643191" cy="4953000"/>
          </a:xfrm>
        </p:spPr>
        <p:txBody>
          <a:bodyPr/>
          <a:lstStyle/>
          <a:p>
            <a:pPr defTabSz="457200" eaLnBrk="1" fontAlgn="auto" hangingPunct="1">
              <a:spcBef>
                <a:spcPts val="0"/>
              </a:spcBef>
              <a:spcAft>
                <a:spcPts val="0"/>
              </a:spcAft>
              <a:defRPr/>
            </a:pPr>
            <a:r>
              <a:rPr lang="en-US" b="0" dirty="0">
                <a:latin typeface="Arial"/>
                <a:ea typeface="Times New Roman"/>
                <a:cs typeface="Arial"/>
              </a:rPr>
              <a:t>Research project, 2020-2022, to develop technology for autonomous caretaking of spacecraft primarily during uncrewed mission phases</a:t>
            </a:r>
          </a:p>
          <a:p>
            <a:pPr defTabSz="457200" eaLnBrk="1" fontAlgn="auto" hangingPunct="1">
              <a:spcBef>
                <a:spcPts val="0"/>
              </a:spcBef>
              <a:spcAft>
                <a:spcPts val="0"/>
              </a:spcAft>
              <a:defRPr/>
            </a:pPr>
            <a:r>
              <a:rPr lang="en-US" b="0" dirty="0">
                <a:latin typeface="Arial"/>
                <a:ea typeface="Times New Roman"/>
                <a:cs typeface="Arial"/>
              </a:rPr>
              <a:t>Led by NASA Ames Research Center with collaboration from Johnson Space Center</a:t>
            </a:r>
          </a:p>
          <a:p>
            <a:pPr defTabSz="457200" eaLnBrk="1" fontAlgn="auto" hangingPunct="1">
              <a:spcBef>
                <a:spcPts val="0"/>
              </a:spcBef>
              <a:spcAft>
                <a:spcPts val="0"/>
              </a:spcAft>
              <a:defRPr/>
            </a:pPr>
            <a:r>
              <a:rPr lang="en-US" b="0" dirty="0">
                <a:latin typeface="Arial"/>
                <a:ea typeface="Times New Roman"/>
                <a:cs typeface="Arial"/>
              </a:rPr>
              <a:t>Integrate autonomous intra-vehicular robots (IVR) with spacecraft infrastructure (power, life support, etc.) and ground control</a:t>
            </a:r>
          </a:p>
          <a:p>
            <a:pPr defTabSz="457200" eaLnBrk="1" fontAlgn="auto" hangingPunct="1">
              <a:spcBef>
                <a:spcPts val="0"/>
              </a:spcBef>
              <a:spcAft>
                <a:spcPts val="0"/>
              </a:spcAft>
              <a:defRPr/>
            </a:pPr>
            <a:r>
              <a:rPr lang="en-US" b="0" dirty="0">
                <a:latin typeface="Arial"/>
                <a:ea typeface="Times New Roman"/>
                <a:cs typeface="Arial"/>
              </a:rPr>
              <a:t>Focus on capabilities required for the Gateway that also apply to human missions to Mars and beyond</a:t>
            </a:r>
          </a:p>
          <a:p>
            <a:pPr defTabSz="457200" eaLnBrk="1" fontAlgn="auto" hangingPunct="1">
              <a:spcBef>
                <a:spcPts val="0"/>
              </a:spcBef>
              <a:spcAft>
                <a:spcPts val="0"/>
              </a:spcAft>
              <a:defRPr/>
            </a:pPr>
            <a:r>
              <a:rPr lang="en-US" b="0" dirty="0">
                <a:latin typeface="Arial"/>
                <a:ea typeface="Times New Roman"/>
                <a:cs typeface="Arial"/>
              </a:rPr>
              <a:t>Test with existing IVR on the ISS (Astrobee, Robonaut) as an analog for future IVR on Gateway</a:t>
            </a:r>
          </a:p>
          <a:p>
            <a:pPr defTabSz="457200" eaLnBrk="1" fontAlgn="auto" hangingPunct="1">
              <a:spcBef>
                <a:spcPts val="0"/>
              </a:spcBef>
              <a:spcAft>
                <a:spcPts val="0"/>
              </a:spcAft>
              <a:defRPr/>
            </a:pPr>
            <a:r>
              <a:rPr lang="en-US" b="0" dirty="0">
                <a:latin typeface="Arial"/>
                <a:ea typeface="Times New Roman"/>
                <a:cs typeface="Arial"/>
              </a:rPr>
              <a:t>Do not:</a:t>
            </a:r>
          </a:p>
          <a:p>
            <a:pPr lvl="1" defTabSz="457200" eaLnBrk="1" fontAlgn="auto" hangingPunct="1">
              <a:spcBef>
                <a:spcPts val="0"/>
              </a:spcBef>
              <a:spcAft>
                <a:spcPts val="0"/>
              </a:spcAft>
              <a:defRPr/>
            </a:pPr>
            <a:r>
              <a:rPr lang="en-US" dirty="0">
                <a:latin typeface="Arial"/>
                <a:ea typeface="Times New Roman"/>
                <a:cs typeface="Arial"/>
              </a:rPr>
              <a:t>Develop the IVR needed for Gateway</a:t>
            </a:r>
          </a:p>
          <a:p>
            <a:pPr lvl="1" defTabSz="457200" eaLnBrk="1" fontAlgn="auto" hangingPunct="1">
              <a:spcBef>
                <a:spcPts val="0"/>
              </a:spcBef>
              <a:spcAft>
                <a:spcPts val="0"/>
              </a:spcAft>
              <a:defRPr/>
            </a:pPr>
            <a:r>
              <a:rPr lang="en-US" dirty="0">
                <a:latin typeface="Arial"/>
                <a:ea typeface="Times New Roman"/>
                <a:cs typeface="Arial"/>
              </a:rPr>
              <a:t>Develop Gateway flight software</a:t>
            </a:r>
          </a:p>
          <a:p>
            <a:pPr lvl="1" defTabSz="457200" eaLnBrk="1" fontAlgn="auto" hangingPunct="1">
              <a:spcBef>
                <a:spcPts val="0"/>
              </a:spcBef>
              <a:spcAft>
                <a:spcPts val="0"/>
              </a:spcAft>
              <a:defRPr/>
            </a:pPr>
            <a:r>
              <a:rPr lang="en-US" dirty="0">
                <a:latin typeface="Arial"/>
                <a:ea typeface="Times New Roman"/>
                <a:cs typeface="Arial"/>
              </a:rPr>
              <a:t>(These tasks are vital but not part of ISAAC.)</a:t>
            </a:r>
          </a:p>
          <a:p>
            <a:pPr defTabSz="457200" eaLnBrk="1" fontAlgn="auto" hangingPunct="1">
              <a:spcBef>
                <a:spcPts val="0"/>
              </a:spcBef>
              <a:spcAft>
                <a:spcPts val="0"/>
              </a:spcAft>
              <a:defRPr/>
            </a:pPr>
            <a:endParaRPr lang="en-US" b="0" dirty="0">
              <a:latin typeface="Arial"/>
              <a:ea typeface="Times New Roman"/>
              <a:cs typeface="Arial"/>
            </a:endParaRPr>
          </a:p>
          <a:p>
            <a:pPr defTabSz="457200" eaLnBrk="1" fontAlgn="auto" hangingPunct="1">
              <a:spcBef>
                <a:spcPts val="0"/>
              </a:spcBef>
              <a:spcAft>
                <a:spcPts val="0"/>
              </a:spcAft>
              <a:defRPr/>
            </a:pPr>
            <a:endParaRPr lang="en-US" b="0" dirty="0">
              <a:latin typeface="Arial"/>
              <a:ea typeface="Times New Roman"/>
              <a:cs typeface="Arial"/>
            </a:endParaRPr>
          </a:p>
        </p:txBody>
      </p:sp>
      <p:sp>
        <p:nvSpPr>
          <p:cNvPr id="4" name="Slide Number Placeholder 3"/>
          <p:cNvSpPr>
            <a:spLocks noGrp="1"/>
          </p:cNvSpPr>
          <p:nvPr>
            <p:ph type="sldNum" sz="quarter" idx="4"/>
          </p:nvPr>
        </p:nvSpPr>
        <p:spPr/>
        <p:txBody>
          <a:bodyPr/>
          <a:lstStyle/>
          <a:p>
            <a:pPr defTabSz="457146" fontAlgn="base">
              <a:spcBef>
                <a:spcPct val="0"/>
              </a:spcBef>
              <a:spcAft>
                <a:spcPct val="0"/>
              </a:spcAft>
            </a:pPr>
            <a:fld id="{4336D8BB-1FBA-4ECE-B83B-DC345E7EB0EF}" type="slidenum">
              <a:rPr lang="en-US">
                <a:solidFill>
                  <a:prstClr val="black"/>
                </a:solidFill>
                <a:latin typeface="Arial" charset="0"/>
                <a:ea typeface="ＭＳ Ｐゴシック" charset="-128"/>
              </a:rPr>
              <a:pPr defTabSz="457146" fontAlgn="base">
                <a:spcBef>
                  <a:spcPct val="0"/>
                </a:spcBef>
                <a:spcAft>
                  <a:spcPct val="0"/>
                </a:spcAft>
              </a:pPr>
              <a:t>2</a:t>
            </a:fld>
            <a:endParaRPr lang="en-US">
              <a:solidFill>
                <a:prstClr val="black"/>
              </a:solidFill>
              <a:latin typeface="Arial" charset="0"/>
              <a:ea typeface="ＭＳ Ｐゴシック" charset="-128"/>
            </a:endParaRPr>
          </a:p>
        </p:txBody>
      </p:sp>
      <p:pic>
        <p:nvPicPr>
          <p:cNvPr id="5" name="Picture 4">
            <a:extLst>
              <a:ext uri="{FF2B5EF4-FFF2-40B4-BE49-F238E27FC236}">
                <a16:creationId xmlns:a16="http://schemas.microsoft.com/office/drawing/2014/main" id="{FD88AD0D-B2F1-EE43-8746-EBECDB22EE6B}"/>
              </a:ext>
            </a:extLst>
          </p:cNvPr>
          <p:cNvPicPr>
            <a:picLocks noChangeAspect="1"/>
          </p:cNvPicPr>
          <p:nvPr/>
        </p:nvPicPr>
        <p:blipFill>
          <a:blip r:embed="rId5"/>
          <a:stretch>
            <a:fillRect/>
          </a:stretch>
        </p:blipFill>
        <p:spPr>
          <a:xfrm>
            <a:off x="8238508" y="4154980"/>
            <a:ext cx="3569989" cy="2024591"/>
          </a:xfrm>
          <a:prstGeom prst="rect">
            <a:avLst/>
          </a:prstGeom>
        </p:spPr>
      </p:pic>
      <p:pic>
        <p:nvPicPr>
          <p:cNvPr id="6" name="Picture 5" descr="Gateway-Orion.png">
            <a:extLst>
              <a:ext uri="{FF2B5EF4-FFF2-40B4-BE49-F238E27FC236}">
                <a16:creationId xmlns:a16="http://schemas.microsoft.com/office/drawing/2014/main" id="{B565452B-58B8-9544-9EC4-0AEC9080CB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3436" y="1355035"/>
            <a:ext cx="3588258" cy="2637205"/>
          </a:xfrm>
          <a:prstGeom prst="rect">
            <a:avLst/>
          </a:prstGeom>
        </p:spPr>
      </p:pic>
      <p:pic>
        <p:nvPicPr>
          <p:cNvPr id="10" name="Audio 9">
            <a:hlinkClick r:id="" action="ppaction://media"/>
            <a:extLst>
              <a:ext uri="{FF2B5EF4-FFF2-40B4-BE49-F238E27FC236}">
                <a16:creationId xmlns:a16="http://schemas.microsoft.com/office/drawing/2014/main" id="{1C806176-C747-8D4B-9ED0-B651A94371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26943830"/>
      </p:ext>
    </p:extLst>
  </p:cSld>
  <p:clrMapOvr>
    <a:masterClrMapping/>
  </p:clrMapOvr>
  <mc:AlternateContent xmlns:mc="http://schemas.openxmlformats.org/markup-compatibility/2006">
    <mc:Choice xmlns:p14="http://schemas.microsoft.com/office/powerpoint/2010/main" Requires="p14">
      <p:transition spd="slow" p14:dur="2000" advTm="46311"/>
    </mc:Choice>
    <mc:Fallback>
      <p:transition spd="slow" advTm="4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13D49-2B6F-174C-9E1E-1013A06E5C50}" type="slidenum">
              <a:rPr kumimoji="0" lang="uk-UA" sz="14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uk-UA" sz="1400" b="0" i="0" u="none" strike="noStrike" kern="1200" cap="none" spc="0" normalizeH="0" baseline="0" noProof="0" dirty="0">
              <a:ln>
                <a:noFill/>
              </a:ln>
              <a:solidFill>
                <a:prstClr val="black"/>
              </a:solidFill>
              <a:effectLst/>
              <a:uLnTx/>
              <a:uFillTx/>
              <a:latin typeface="Arial" charset="0"/>
              <a:cs typeface="+mn-cs"/>
            </a:endParaRPr>
          </a:p>
        </p:txBody>
      </p:sp>
      <p:sp>
        <p:nvSpPr>
          <p:cNvPr id="5" name="Title 1"/>
          <p:cNvSpPr txBox="1">
            <a:spLocks/>
          </p:cNvSpPr>
          <p:nvPr/>
        </p:nvSpPr>
        <p:spPr>
          <a:xfrm>
            <a:off x="2667000" y="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85000"/>
                  </a:prstClr>
                </a:solidFill>
                <a:effectLst/>
                <a:uLnTx/>
                <a:uFillTx/>
                <a:latin typeface="Arial Bold" charset="0"/>
                <a:ea typeface="ＭＳ Ｐゴシック" charset="-128"/>
                <a:cs typeface="ＭＳ Ｐゴシック" charset="-128"/>
              </a:rPr>
              <a:t> </a:t>
            </a:r>
          </a:p>
        </p:txBody>
      </p:sp>
      <p:sp>
        <p:nvSpPr>
          <p:cNvPr id="4" name="TextBox 3"/>
          <p:cNvSpPr txBox="1"/>
          <p:nvPr/>
        </p:nvSpPr>
        <p:spPr>
          <a:xfrm>
            <a:off x="1068572" y="97760"/>
            <a:ext cx="92064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Research Collaborations</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F7FEA6DA-9589-2C42-9165-997A1BAA12DC}"/>
              </a:ext>
            </a:extLst>
          </p:cNvPr>
          <p:cNvGrpSpPr/>
          <p:nvPr/>
        </p:nvGrpSpPr>
        <p:grpSpPr>
          <a:xfrm>
            <a:off x="2803291" y="1977638"/>
            <a:ext cx="6966171" cy="4450594"/>
            <a:chOff x="2599496" y="1716334"/>
            <a:chExt cx="7375170" cy="4711898"/>
          </a:xfrm>
        </p:grpSpPr>
        <p:pic>
          <p:nvPicPr>
            <p:cNvPr id="7" name="Picture 6">
              <a:extLst>
                <a:ext uri="{FF2B5EF4-FFF2-40B4-BE49-F238E27FC236}">
                  <a16:creationId xmlns:a16="http://schemas.microsoft.com/office/drawing/2014/main" id="{864F9A8E-B3C0-C948-BDCB-C0DFEF4F49BE}"/>
                </a:ext>
              </a:extLst>
            </p:cNvPr>
            <p:cNvPicPr>
              <a:picLocks noChangeAspect="1"/>
            </p:cNvPicPr>
            <p:nvPr/>
          </p:nvPicPr>
          <p:blipFill>
            <a:blip r:embed="rId5"/>
            <a:stretch>
              <a:fillRect/>
            </a:stretch>
          </p:blipFill>
          <p:spPr>
            <a:xfrm>
              <a:off x="2790682" y="1716334"/>
              <a:ext cx="7183984" cy="4711898"/>
            </a:xfrm>
            <a:prstGeom prst="rect">
              <a:avLst/>
            </a:prstGeom>
          </p:spPr>
        </p:pic>
        <p:sp>
          <p:nvSpPr>
            <p:cNvPr id="114" name="Rectangle 113">
              <a:extLst>
                <a:ext uri="{FF2B5EF4-FFF2-40B4-BE49-F238E27FC236}">
                  <a16:creationId xmlns:a16="http://schemas.microsoft.com/office/drawing/2014/main" id="{4DFCC5C9-F0D0-B141-BA10-607E82567CF1}"/>
                </a:ext>
              </a:extLst>
            </p:cNvPr>
            <p:cNvSpPr/>
            <p:nvPr/>
          </p:nvSpPr>
          <p:spPr>
            <a:xfrm rot="1439218">
              <a:off x="2599496" y="4871861"/>
              <a:ext cx="3010405" cy="1461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0" name="Rectangle 119">
            <a:extLst>
              <a:ext uri="{FF2B5EF4-FFF2-40B4-BE49-F238E27FC236}">
                <a16:creationId xmlns:a16="http://schemas.microsoft.com/office/drawing/2014/main" id="{D6D72EA1-A8EB-4914-92DB-7D052BAB8D32}"/>
              </a:ext>
            </a:extLst>
          </p:cNvPr>
          <p:cNvSpPr/>
          <p:nvPr/>
        </p:nvSpPr>
        <p:spPr>
          <a:xfrm>
            <a:off x="6077592" y="5530245"/>
            <a:ext cx="259215" cy="49420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2BE83A47-2974-4BD3-AA84-C915CD80B4DA}"/>
              </a:ext>
            </a:extLst>
          </p:cNvPr>
          <p:cNvSpPr/>
          <p:nvPr/>
        </p:nvSpPr>
        <p:spPr>
          <a:xfrm>
            <a:off x="6077592" y="5530245"/>
            <a:ext cx="259215" cy="49420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F0FC38F6-2736-4A49-8E72-3AAD11ACAA66}"/>
              </a:ext>
            </a:extLst>
          </p:cNvPr>
          <p:cNvSpPr txBox="1"/>
          <p:nvPr/>
        </p:nvSpPr>
        <p:spPr>
          <a:xfrm>
            <a:off x="2062612" y="3684249"/>
            <a:ext cx="1097182" cy="55234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NASA Ames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Lead center</a:t>
            </a:r>
          </a:p>
        </p:txBody>
      </p:sp>
      <p:sp>
        <p:nvSpPr>
          <p:cNvPr id="122" name="TextBox 121">
            <a:extLst>
              <a:ext uri="{FF2B5EF4-FFF2-40B4-BE49-F238E27FC236}">
                <a16:creationId xmlns:a16="http://schemas.microsoft.com/office/drawing/2014/main" id="{B0DECCBA-850B-9444-8B4F-229A0598A6F1}"/>
              </a:ext>
            </a:extLst>
          </p:cNvPr>
          <p:cNvSpPr txBox="1"/>
          <p:nvPr/>
        </p:nvSpPr>
        <p:spPr>
          <a:xfrm>
            <a:off x="1016110" y="2414011"/>
            <a:ext cx="2081413" cy="55234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UC Davis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HOME STRI, PI Robinson</a:t>
            </a:r>
          </a:p>
        </p:txBody>
      </p:sp>
      <p:sp>
        <p:nvSpPr>
          <p:cNvPr id="123" name="TextBox 122">
            <a:extLst>
              <a:ext uri="{FF2B5EF4-FFF2-40B4-BE49-F238E27FC236}">
                <a16:creationId xmlns:a16="http://schemas.microsoft.com/office/drawing/2014/main" id="{83C12D63-CA21-5741-ABB7-BB6225C047B7}"/>
              </a:ext>
            </a:extLst>
          </p:cNvPr>
          <p:cNvSpPr txBox="1"/>
          <p:nvPr/>
        </p:nvSpPr>
        <p:spPr>
          <a:xfrm>
            <a:off x="3562915" y="1381947"/>
            <a:ext cx="2187218" cy="5523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Colorado School of Mines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ECF, PI Williams</a:t>
            </a:r>
          </a:p>
        </p:txBody>
      </p:sp>
      <p:sp>
        <p:nvSpPr>
          <p:cNvPr id="125" name="TextBox 124">
            <a:extLst>
              <a:ext uri="{FF2B5EF4-FFF2-40B4-BE49-F238E27FC236}">
                <a16:creationId xmlns:a16="http://schemas.microsoft.com/office/drawing/2014/main" id="{D5850A41-C16A-5E4A-AB92-D5C7293617E7}"/>
              </a:ext>
            </a:extLst>
          </p:cNvPr>
          <p:cNvSpPr txBox="1"/>
          <p:nvPr/>
        </p:nvSpPr>
        <p:spPr>
          <a:xfrm>
            <a:off x="6706597" y="5526896"/>
            <a:ext cx="1590781" cy="5523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NASA Johnson</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Supporting center</a:t>
            </a:r>
          </a:p>
        </p:txBody>
      </p:sp>
      <p:sp>
        <p:nvSpPr>
          <p:cNvPr id="126" name="TextBox 125">
            <a:extLst>
              <a:ext uri="{FF2B5EF4-FFF2-40B4-BE49-F238E27FC236}">
                <a16:creationId xmlns:a16="http://schemas.microsoft.com/office/drawing/2014/main" id="{55E61EEE-B706-9E47-AAAB-3BD1BA9553A4}"/>
              </a:ext>
            </a:extLst>
          </p:cNvPr>
          <p:cNvSpPr txBox="1"/>
          <p:nvPr/>
        </p:nvSpPr>
        <p:spPr>
          <a:xfrm>
            <a:off x="9009189" y="4279148"/>
            <a:ext cx="2321428" cy="5523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NASA Langley</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GCD program management</a:t>
            </a:r>
          </a:p>
        </p:txBody>
      </p:sp>
      <p:sp>
        <p:nvSpPr>
          <p:cNvPr id="127" name="TextBox 126">
            <a:extLst>
              <a:ext uri="{FF2B5EF4-FFF2-40B4-BE49-F238E27FC236}">
                <a16:creationId xmlns:a16="http://schemas.microsoft.com/office/drawing/2014/main" id="{262D23B8-F1D3-154C-B200-547D628F9513}"/>
              </a:ext>
            </a:extLst>
          </p:cNvPr>
          <p:cNvSpPr txBox="1"/>
          <p:nvPr/>
        </p:nvSpPr>
        <p:spPr>
          <a:xfrm>
            <a:off x="1907918" y="3065463"/>
            <a:ext cx="1278451" cy="55234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UC Berkeley</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NSTRF, Ratner</a:t>
            </a:r>
          </a:p>
        </p:txBody>
      </p:sp>
      <p:sp>
        <p:nvSpPr>
          <p:cNvPr id="128" name="TextBox 127">
            <a:extLst>
              <a:ext uri="{FF2B5EF4-FFF2-40B4-BE49-F238E27FC236}">
                <a16:creationId xmlns:a16="http://schemas.microsoft.com/office/drawing/2014/main" id="{F6FD2CEA-9731-7D4A-84BE-E7B6C593B2C5}"/>
              </a:ext>
            </a:extLst>
          </p:cNvPr>
          <p:cNvSpPr txBox="1"/>
          <p:nvPr/>
        </p:nvSpPr>
        <p:spPr>
          <a:xfrm>
            <a:off x="9054511" y="3668161"/>
            <a:ext cx="1212133" cy="5523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Penn</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NSTRF, Miller</a:t>
            </a:r>
          </a:p>
        </p:txBody>
      </p:sp>
      <p:sp>
        <p:nvSpPr>
          <p:cNvPr id="129" name="TextBox 128">
            <a:extLst>
              <a:ext uri="{FF2B5EF4-FFF2-40B4-BE49-F238E27FC236}">
                <a16:creationId xmlns:a16="http://schemas.microsoft.com/office/drawing/2014/main" id="{1728D965-556E-F646-9EF1-09CCB92E8D62}"/>
              </a:ext>
            </a:extLst>
          </p:cNvPr>
          <p:cNvSpPr txBox="1"/>
          <p:nvPr/>
        </p:nvSpPr>
        <p:spPr>
          <a:xfrm>
            <a:off x="2318021" y="4669794"/>
            <a:ext cx="1306372" cy="55234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UCLA</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NSTRF, Millard</a:t>
            </a:r>
          </a:p>
        </p:txBody>
      </p:sp>
      <p:sp>
        <p:nvSpPr>
          <p:cNvPr id="130" name="TextBox 129">
            <a:extLst>
              <a:ext uri="{FF2B5EF4-FFF2-40B4-BE49-F238E27FC236}">
                <a16:creationId xmlns:a16="http://schemas.microsoft.com/office/drawing/2014/main" id="{077FB108-FCB1-B845-946F-40ED4BAE3E92}"/>
              </a:ext>
            </a:extLst>
          </p:cNvPr>
          <p:cNvSpPr txBox="1"/>
          <p:nvPr/>
        </p:nvSpPr>
        <p:spPr>
          <a:xfrm>
            <a:off x="5865791" y="1700102"/>
            <a:ext cx="148963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UIUC</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NSTGRO, Dinkel</a:t>
            </a:r>
          </a:p>
        </p:txBody>
      </p:sp>
      <p:sp>
        <p:nvSpPr>
          <p:cNvPr id="132" name="TextBox 131">
            <a:extLst>
              <a:ext uri="{FF2B5EF4-FFF2-40B4-BE49-F238E27FC236}">
                <a16:creationId xmlns:a16="http://schemas.microsoft.com/office/drawing/2014/main" id="{0C2F45EC-FADC-E94A-873D-BCD0AC01492D}"/>
              </a:ext>
            </a:extLst>
          </p:cNvPr>
          <p:cNvSpPr txBox="1"/>
          <p:nvPr/>
        </p:nvSpPr>
        <p:spPr>
          <a:xfrm>
            <a:off x="9540942" y="2461740"/>
            <a:ext cx="2299565" cy="5523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Carnegie Mellon University</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HOME STRI</a:t>
            </a:r>
          </a:p>
        </p:txBody>
      </p:sp>
      <p:sp>
        <p:nvSpPr>
          <p:cNvPr id="133" name="TextBox 132">
            <a:extLst>
              <a:ext uri="{FF2B5EF4-FFF2-40B4-BE49-F238E27FC236}">
                <a16:creationId xmlns:a16="http://schemas.microsoft.com/office/drawing/2014/main" id="{0B719480-6C70-BA42-AAAD-E55CCE473800}"/>
              </a:ext>
            </a:extLst>
          </p:cNvPr>
          <p:cNvSpPr txBox="1"/>
          <p:nvPr/>
        </p:nvSpPr>
        <p:spPr>
          <a:xfrm>
            <a:off x="9324339" y="3102203"/>
            <a:ext cx="2374604" cy="5523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Bosch USA, Pittsburgh</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SoundSee Astrobee payload</a:t>
            </a:r>
          </a:p>
        </p:txBody>
      </p:sp>
      <p:sp>
        <p:nvSpPr>
          <p:cNvPr id="134" name="TextBox 133">
            <a:extLst>
              <a:ext uri="{FF2B5EF4-FFF2-40B4-BE49-F238E27FC236}">
                <a16:creationId xmlns:a16="http://schemas.microsoft.com/office/drawing/2014/main" id="{D9CCB9FE-F5EA-5548-8274-1C8AC9BBCAFE}"/>
              </a:ext>
            </a:extLst>
          </p:cNvPr>
          <p:cNvSpPr txBox="1"/>
          <p:nvPr/>
        </p:nvSpPr>
        <p:spPr>
          <a:xfrm>
            <a:off x="7253243" y="2003306"/>
            <a:ext cx="1685504" cy="5523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Purdue</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RETHi STRI, PI Dyke</a:t>
            </a:r>
          </a:p>
        </p:txBody>
      </p:sp>
      <p:sp>
        <p:nvSpPr>
          <p:cNvPr id="117" name="Oval 116">
            <a:extLst>
              <a:ext uri="{FF2B5EF4-FFF2-40B4-BE49-F238E27FC236}">
                <a16:creationId xmlns:a16="http://schemas.microsoft.com/office/drawing/2014/main" id="{ACD0AFC1-DE2A-DA47-AC95-1D07EEF9927C}"/>
              </a:ext>
            </a:extLst>
          </p:cNvPr>
          <p:cNvSpPr/>
          <p:nvPr/>
        </p:nvSpPr>
        <p:spPr>
          <a:xfrm>
            <a:off x="7179857" y="3659849"/>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5C5C1AD3-3E62-274D-AF18-D226808E8FF7}"/>
              </a:ext>
            </a:extLst>
          </p:cNvPr>
          <p:cNvSpPr/>
          <p:nvPr/>
        </p:nvSpPr>
        <p:spPr>
          <a:xfrm>
            <a:off x="8161720" y="3409636"/>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E6821572-C274-294C-A64C-676601CC2754}"/>
              </a:ext>
            </a:extLst>
          </p:cNvPr>
          <p:cNvSpPr/>
          <p:nvPr/>
        </p:nvSpPr>
        <p:spPr>
          <a:xfrm>
            <a:off x="8609843" y="3503994"/>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AE3D4C7F-D2E0-CD42-8277-AFD46748F044}"/>
              </a:ext>
            </a:extLst>
          </p:cNvPr>
          <p:cNvSpPr/>
          <p:nvPr/>
        </p:nvSpPr>
        <p:spPr>
          <a:xfrm>
            <a:off x="8580616" y="3892471"/>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6B7632B8-0FC1-204A-A719-8927AF7B8180}"/>
              </a:ext>
            </a:extLst>
          </p:cNvPr>
          <p:cNvSpPr/>
          <p:nvPr/>
        </p:nvSpPr>
        <p:spPr>
          <a:xfrm>
            <a:off x="7377896" y="3628230"/>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C1E57B04-752B-CF4B-B9A7-81860EA30990}"/>
              </a:ext>
            </a:extLst>
          </p:cNvPr>
          <p:cNvSpPr/>
          <p:nvPr/>
        </p:nvSpPr>
        <p:spPr>
          <a:xfrm>
            <a:off x="6463076" y="5276028"/>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843078D8-EA12-EC4E-ACAC-5E2400E00601}"/>
              </a:ext>
            </a:extLst>
          </p:cNvPr>
          <p:cNvSpPr/>
          <p:nvPr/>
        </p:nvSpPr>
        <p:spPr>
          <a:xfrm>
            <a:off x="5181167" y="3158641"/>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6144D1CD-5884-B24A-8968-5A0021B76F78}"/>
              </a:ext>
            </a:extLst>
          </p:cNvPr>
          <p:cNvSpPr/>
          <p:nvPr/>
        </p:nvSpPr>
        <p:spPr>
          <a:xfrm>
            <a:off x="3441282" y="3686941"/>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18440350-65E9-8C4A-AB46-250F2D779E23}"/>
              </a:ext>
            </a:extLst>
          </p:cNvPr>
          <p:cNvSpPr/>
          <p:nvPr/>
        </p:nvSpPr>
        <p:spPr>
          <a:xfrm>
            <a:off x="3506185" y="3585830"/>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07C0224C-7AA2-9E43-8A3F-C579C5DB2A42}"/>
              </a:ext>
            </a:extLst>
          </p:cNvPr>
          <p:cNvSpPr/>
          <p:nvPr/>
        </p:nvSpPr>
        <p:spPr>
          <a:xfrm>
            <a:off x="3700894" y="4214245"/>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9" name="Straight Connector 118">
            <a:extLst>
              <a:ext uri="{FF2B5EF4-FFF2-40B4-BE49-F238E27FC236}">
                <a16:creationId xmlns:a16="http://schemas.microsoft.com/office/drawing/2014/main" id="{DB3F0CA5-9796-C64E-832A-A8F9050583C0}"/>
              </a:ext>
            </a:extLst>
          </p:cNvPr>
          <p:cNvCxnSpPr>
            <a:cxnSpLocks/>
            <a:endCxn id="140" idx="1"/>
          </p:cNvCxnSpPr>
          <p:nvPr/>
        </p:nvCxnSpPr>
        <p:spPr>
          <a:xfrm>
            <a:off x="4937236" y="1934293"/>
            <a:ext cx="262941" cy="1243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2FD353B-B0E8-3843-84A0-26B8BC1B18F1}"/>
              </a:ext>
            </a:extLst>
          </p:cNvPr>
          <p:cNvCxnSpPr>
            <a:cxnSpLocks/>
            <a:endCxn id="117" idx="0"/>
          </p:cNvCxnSpPr>
          <p:nvPr/>
        </p:nvCxnSpPr>
        <p:spPr>
          <a:xfrm>
            <a:off x="6687240" y="2295793"/>
            <a:ext cx="557520" cy="13640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DF06DFD-C44F-C140-8F06-A7D62D72481A}"/>
              </a:ext>
            </a:extLst>
          </p:cNvPr>
          <p:cNvCxnSpPr>
            <a:cxnSpLocks/>
            <a:endCxn id="138" idx="7"/>
          </p:cNvCxnSpPr>
          <p:nvPr/>
        </p:nvCxnSpPr>
        <p:spPr>
          <a:xfrm flipH="1">
            <a:off x="7488692" y="2708142"/>
            <a:ext cx="476839" cy="9390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CBD81B2-4ACB-3C45-859F-E1AA9D41F9F5}"/>
              </a:ext>
            </a:extLst>
          </p:cNvPr>
          <p:cNvCxnSpPr>
            <a:cxnSpLocks/>
            <a:stCxn id="132" idx="1"/>
            <a:endCxn id="135" idx="7"/>
          </p:cNvCxnSpPr>
          <p:nvPr/>
        </p:nvCxnSpPr>
        <p:spPr>
          <a:xfrm flipH="1">
            <a:off x="8272516" y="2737913"/>
            <a:ext cx="1268426" cy="690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BD45CE0-546C-3F44-B644-BA98354FE9C5}"/>
              </a:ext>
            </a:extLst>
          </p:cNvPr>
          <p:cNvCxnSpPr>
            <a:cxnSpLocks/>
            <a:stCxn id="133" idx="1"/>
            <a:endCxn id="135" idx="6"/>
          </p:cNvCxnSpPr>
          <p:nvPr/>
        </p:nvCxnSpPr>
        <p:spPr>
          <a:xfrm flipH="1">
            <a:off x="8291526" y="3378376"/>
            <a:ext cx="1032813" cy="96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E805619-E8B6-2A48-B86C-ED037DF9D0A3}"/>
              </a:ext>
            </a:extLst>
          </p:cNvPr>
          <p:cNvCxnSpPr>
            <a:cxnSpLocks/>
            <a:stCxn id="128" idx="1"/>
            <a:endCxn id="136" idx="5"/>
          </p:cNvCxnSpPr>
          <p:nvPr/>
        </p:nvCxnSpPr>
        <p:spPr>
          <a:xfrm flipH="1" flipV="1">
            <a:off x="8720639" y="3614790"/>
            <a:ext cx="333872" cy="329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CCA95A2-EE9E-0948-B762-E334319E5AFA}"/>
              </a:ext>
            </a:extLst>
          </p:cNvPr>
          <p:cNvCxnSpPr>
            <a:cxnSpLocks/>
            <a:endCxn id="137" idx="5"/>
          </p:cNvCxnSpPr>
          <p:nvPr/>
        </p:nvCxnSpPr>
        <p:spPr>
          <a:xfrm flipH="1" flipV="1">
            <a:off x="8691412" y="4003267"/>
            <a:ext cx="363099" cy="3362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2FBDD75-1665-1449-92B7-E44EE26144DA}"/>
              </a:ext>
            </a:extLst>
          </p:cNvPr>
          <p:cNvCxnSpPr>
            <a:cxnSpLocks/>
            <a:stCxn id="122" idx="3"/>
            <a:endCxn id="142" idx="1"/>
          </p:cNvCxnSpPr>
          <p:nvPr/>
        </p:nvCxnSpPr>
        <p:spPr>
          <a:xfrm>
            <a:off x="3097523" y="2690184"/>
            <a:ext cx="427672" cy="914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D273E6C3-6618-F946-B5C9-DF0BD323A225}"/>
              </a:ext>
            </a:extLst>
          </p:cNvPr>
          <p:cNvCxnSpPr>
            <a:cxnSpLocks/>
            <a:stCxn id="116" idx="3"/>
            <a:endCxn id="141" idx="2"/>
          </p:cNvCxnSpPr>
          <p:nvPr/>
        </p:nvCxnSpPr>
        <p:spPr>
          <a:xfrm flipV="1">
            <a:off x="3159794" y="3751844"/>
            <a:ext cx="281488" cy="2085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32F9591D-2601-7748-9630-67D34915772C}"/>
              </a:ext>
            </a:extLst>
          </p:cNvPr>
          <p:cNvCxnSpPr>
            <a:cxnSpLocks/>
            <a:stCxn id="127" idx="3"/>
            <a:endCxn id="141" idx="1"/>
          </p:cNvCxnSpPr>
          <p:nvPr/>
        </p:nvCxnSpPr>
        <p:spPr>
          <a:xfrm>
            <a:off x="3186369" y="3341636"/>
            <a:ext cx="273923" cy="364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5B29F87-55EA-B343-AF68-579AB946F867}"/>
              </a:ext>
            </a:extLst>
          </p:cNvPr>
          <p:cNvCxnSpPr>
            <a:cxnSpLocks/>
            <a:endCxn id="143" idx="3"/>
          </p:cNvCxnSpPr>
          <p:nvPr/>
        </p:nvCxnSpPr>
        <p:spPr>
          <a:xfrm flipV="1">
            <a:off x="3488912" y="4325041"/>
            <a:ext cx="230992" cy="396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3AF6D89-9E19-9A4E-9BAD-F03DD849D6C8}"/>
              </a:ext>
            </a:extLst>
          </p:cNvPr>
          <p:cNvCxnSpPr>
            <a:cxnSpLocks/>
            <a:endCxn id="139" idx="5"/>
          </p:cNvCxnSpPr>
          <p:nvPr/>
        </p:nvCxnSpPr>
        <p:spPr>
          <a:xfrm flipH="1" flipV="1">
            <a:off x="6573872" y="5386824"/>
            <a:ext cx="186745" cy="361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TextBox 187">
            <a:extLst>
              <a:ext uri="{FF2B5EF4-FFF2-40B4-BE49-F238E27FC236}">
                <a16:creationId xmlns:a16="http://schemas.microsoft.com/office/drawing/2014/main" id="{513E7BA2-BD52-CA4C-AA6E-C67E746A4C6A}"/>
              </a:ext>
            </a:extLst>
          </p:cNvPr>
          <p:cNvSpPr txBox="1"/>
          <p:nvPr/>
        </p:nvSpPr>
        <p:spPr>
          <a:xfrm>
            <a:off x="182109" y="4225820"/>
            <a:ext cx="2875592" cy="55234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SPEC Sensors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STTR, Air quality Astrobee payload</a:t>
            </a:r>
          </a:p>
        </p:txBody>
      </p:sp>
      <p:cxnSp>
        <p:nvCxnSpPr>
          <p:cNvPr id="191" name="Straight Connector 190">
            <a:extLst>
              <a:ext uri="{FF2B5EF4-FFF2-40B4-BE49-F238E27FC236}">
                <a16:creationId xmlns:a16="http://schemas.microsoft.com/office/drawing/2014/main" id="{8BB659EC-7669-D24A-97C4-E40567CB432B}"/>
              </a:ext>
            </a:extLst>
          </p:cNvPr>
          <p:cNvCxnSpPr>
            <a:cxnSpLocks/>
            <a:endCxn id="141" idx="3"/>
          </p:cNvCxnSpPr>
          <p:nvPr/>
        </p:nvCxnSpPr>
        <p:spPr>
          <a:xfrm flipV="1">
            <a:off x="2996506" y="3797737"/>
            <a:ext cx="463786" cy="5429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Oval 193">
            <a:extLst>
              <a:ext uri="{FF2B5EF4-FFF2-40B4-BE49-F238E27FC236}">
                <a16:creationId xmlns:a16="http://schemas.microsoft.com/office/drawing/2014/main" id="{CAA97A72-9E77-D042-A65A-E6EF9A2BEBD8}"/>
              </a:ext>
            </a:extLst>
          </p:cNvPr>
          <p:cNvSpPr/>
          <p:nvPr/>
        </p:nvSpPr>
        <p:spPr>
          <a:xfrm>
            <a:off x="3534376" y="3381721"/>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631F9369-48DE-0D4B-B5D3-B2BDB3BD0639}"/>
              </a:ext>
            </a:extLst>
          </p:cNvPr>
          <p:cNvSpPr txBox="1"/>
          <p:nvPr/>
        </p:nvSpPr>
        <p:spPr>
          <a:xfrm>
            <a:off x="618042" y="1801404"/>
            <a:ext cx="2840949" cy="55234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err="1">
                <a:ln>
                  <a:noFill/>
                </a:ln>
                <a:solidFill>
                  <a:prstClr val="black"/>
                </a:solidFill>
                <a:effectLst/>
                <a:uLnTx/>
                <a:uFillTx/>
                <a:latin typeface="Calibri" panose="020F0502020204030204"/>
                <a:ea typeface="+mn-ea"/>
                <a:cs typeface="+mn-cs"/>
              </a:rPr>
              <a:t>Makel</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 Engineering</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SBIR, Air quality Astrobee payload</a:t>
            </a:r>
          </a:p>
        </p:txBody>
      </p:sp>
      <p:cxnSp>
        <p:nvCxnSpPr>
          <p:cNvPr id="196" name="Straight Connector 195">
            <a:extLst>
              <a:ext uri="{FF2B5EF4-FFF2-40B4-BE49-F238E27FC236}">
                <a16:creationId xmlns:a16="http://schemas.microsoft.com/office/drawing/2014/main" id="{6F71D1A7-C01E-814A-B95D-BEDD96DA503B}"/>
              </a:ext>
            </a:extLst>
          </p:cNvPr>
          <p:cNvCxnSpPr>
            <a:cxnSpLocks/>
            <a:endCxn id="194" idx="1"/>
          </p:cNvCxnSpPr>
          <p:nvPr/>
        </p:nvCxnSpPr>
        <p:spPr>
          <a:xfrm>
            <a:off x="3289784" y="2353750"/>
            <a:ext cx="263602" cy="1046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8A79575E-7BB1-8441-A50C-AB0035A8A1FB}"/>
              </a:ext>
            </a:extLst>
          </p:cNvPr>
          <p:cNvSpPr txBox="1"/>
          <p:nvPr/>
        </p:nvSpPr>
        <p:spPr>
          <a:xfrm>
            <a:off x="4465515" y="5558542"/>
            <a:ext cx="1336593" cy="55234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Rice University</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NSTRF, Wells</a:t>
            </a:r>
          </a:p>
        </p:txBody>
      </p:sp>
      <p:cxnSp>
        <p:nvCxnSpPr>
          <p:cNvPr id="206" name="Straight Connector 205">
            <a:extLst>
              <a:ext uri="{FF2B5EF4-FFF2-40B4-BE49-F238E27FC236}">
                <a16:creationId xmlns:a16="http://schemas.microsoft.com/office/drawing/2014/main" id="{81D710FA-DFF1-934F-A8FF-8BDD65952092}"/>
              </a:ext>
            </a:extLst>
          </p:cNvPr>
          <p:cNvCxnSpPr>
            <a:cxnSpLocks/>
            <a:stCxn id="204" idx="3"/>
            <a:endCxn id="139" idx="3"/>
          </p:cNvCxnSpPr>
          <p:nvPr/>
        </p:nvCxnSpPr>
        <p:spPr>
          <a:xfrm flipV="1">
            <a:off x="5802108" y="5386824"/>
            <a:ext cx="679978" cy="447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5D2BC24-DA01-BC4E-8D05-EA8C5D443C0B}"/>
              </a:ext>
            </a:extLst>
          </p:cNvPr>
          <p:cNvSpPr txBox="1"/>
          <p:nvPr/>
        </p:nvSpPr>
        <p:spPr>
          <a:xfrm>
            <a:off x="2934936" y="5002046"/>
            <a:ext cx="174259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UMSL</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STTR RI, PI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Mtibaa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1" name="Oval 50">
            <a:extLst>
              <a:ext uri="{FF2B5EF4-FFF2-40B4-BE49-F238E27FC236}">
                <a16:creationId xmlns:a16="http://schemas.microsoft.com/office/drawing/2014/main" id="{4BFCF360-3E17-6D41-86B4-C77F980F0833}"/>
              </a:ext>
            </a:extLst>
          </p:cNvPr>
          <p:cNvSpPr/>
          <p:nvPr/>
        </p:nvSpPr>
        <p:spPr>
          <a:xfrm>
            <a:off x="6952957" y="3892471"/>
            <a:ext cx="129806" cy="1298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Connector 51">
            <a:extLst>
              <a:ext uri="{FF2B5EF4-FFF2-40B4-BE49-F238E27FC236}">
                <a16:creationId xmlns:a16="http://schemas.microsoft.com/office/drawing/2014/main" id="{209E73B7-A5CE-C44B-B0B0-FA4C0718A990}"/>
              </a:ext>
            </a:extLst>
          </p:cNvPr>
          <p:cNvCxnSpPr>
            <a:cxnSpLocks/>
            <a:stCxn id="50" idx="3"/>
            <a:endCxn id="51" idx="3"/>
          </p:cNvCxnSpPr>
          <p:nvPr/>
        </p:nvCxnSpPr>
        <p:spPr>
          <a:xfrm flipV="1">
            <a:off x="4677529" y="4003267"/>
            <a:ext cx="2294438" cy="1291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ECCF70B2-4473-DA49-9363-3BD474D399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302862"/>
      </p:ext>
    </p:extLst>
  </p:cSld>
  <p:clrMapOvr>
    <a:masterClrMapping/>
  </p:clrMapOvr>
  <mc:AlternateContent xmlns:mc="http://schemas.openxmlformats.org/markup-compatibility/2006">
    <mc:Choice xmlns:p14="http://schemas.microsoft.com/office/powerpoint/2010/main" Requires="p14">
      <p:transition spd="slow" p14:dur="2000" advTm="31060"/>
    </mc:Choice>
    <mc:Fallback>
      <p:transition spd="slow" advTm="3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E899E-2BE3-1547-88E4-E46E45D4904C}"/>
              </a:ext>
            </a:extLst>
          </p:cNvPr>
          <p:cNvSpPr>
            <a:spLocks noGrp="1"/>
          </p:cNvSpPr>
          <p:nvPr>
            <p:ph type="title"/>
          </p:nvPr>
        </p:nvSpPr>
        <p:spPr/>
        <p:txBody>
          <a:bodyPr/>
          <a:lstStyle/>
          <a:p>
            <a:r>
              <a:rPr lang="en-US" sz="4000" b="1" dirty="0">
                <a:latin typeface="Calibri" panose="020F0502020204030204" pitchFamily="34" charset="0"/>
                <a:cs typeface="Calibri" panose="020F0502020204030204" pitchFamily="34" charset="0"/>
              </a:rPr>
              <a:t>Near-Term Next Steps</a:t>
            </a:r>
          </a:p>
        </p:txBody>
      </p:sp>
      <p:sp>
        <p:nvSpPr>
          <p:cNvPr id="4" name="Slide Number Placeholder 3">
            <a:extLst>
              <a:ext uri="{FF2B5EF4-FFF2-40B4-BE49-F238E27FC236}">
                <a16:creationId xmlns:a16="http://schemas.microsoft.com/office/drawing/2014/main" id="{E0661F71-9A9F-3E40-AAA4-54D85E804D4C}"/>
              </a:ext>
            </a:extLst>
          </p:cNvPr>
          <p:cNvSpPr>
            <a:spLocks noGrp="1"/>
          </p:cNvSpPr>
          <p:nvPr>
            <p:ph type="sldNum" sz="quarter" idx="4"/>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4336D8BB-1FBA-4ECE-B83B-DC345E7EB0EF}" type="slidenum">
              <a:rPr kumimoji="0" lang="en-US" sz="14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457146" rtl="0" eaLnBrk="1" fontAlgn="base" latinLnBrk="0" hangingPunct="1">
                <a:lnSpc>
                  <a:spcPct val="100000"/>
                </a:lnSpc>
                <a:spcBef>
                  <a:spcPct val="0"/>
                </a:spcBef>
                <a:spcAft>
                  <a:spcPct val="0"/>
                </a:spcAft>
                <a:buClrTx/>
                <a:buSzTx/>
                <a:buFontTx/>
                <a:buNone/>
                <a:tabLst/>
                <a:defRPr/>
              </a:pPr>
              <a:t>21</a:t>
            </a:fld>
            <a:endParaRPr kumimoji="0" 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Content Placeholder 2">
            <a:extLst>
              <a:ext uri="{FF2B5EF4-FFF2-40B4-BE49-F238E27FC236}">
                <a16:creationId xmlns:a16="http://schemas.microsoft.com/office/drawing/2014/main" id="{72D5064C-B3AD-394A-8F45-1C607C7CDD55}"/>
              </a:ext>
            </a:extLst>
          </p:cNvPr>
          <p:cNvSpPr txBox="1">
            <a:spLocks/>
          </p:cNvSpPr>
          <p:nvPr/>
        </p:nvSpPr>
        <p:spPr>
          <a:xfrm>
            <a:off x="313295" y="1240765"/>
            <a:ext cx="6436432" cy="4975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400" dirty="0">
                <a:solidFill>
                  <a:sysClr val="windowText" lastClr="000000"/>
                </a:solidFill>
              </a:rPr>
              <a:t>Improve phase 2 cargo transport demo</a:t>
            </a:r>
          </a:p>
          <a:p>
            <a:pPr lvl="1"/>
            <a:r>
              <a:rPr lang="en-US" sz="2000" dirty="0">
                <a:solidFill>
                  <a:sysClr val="windowText" lastClr="000000"/>
                </a:solidFill>
              </a:rPr>
              <a:t>Multiple bags</a:t>
            </a:r>
          </a:p>
          <a:p>
            <a:pPr lvl="1"/>
            <a:r>
              <a:rPr lang="en-US" sz="2000" dirty="0">
                <a:solidFill>
                  <a:sysClr val="windowText" lastClr="000000"/>
                </a:solidFill>
              </a:rPr>
              <a:t>Automated replanning on action failure</a:t>
            </a:r>
          </a:p>
          <a:p>
            <a:pPr lvl="1"/>
            <a:r>
              <a:rPr lang="en-US" sz="2000" dirty="0">
                <a:solidFill>
                  <a:sysClr val="windowText" lastClr="000000"/>
                </a:solidFill>
              </a:rPr>
              <a:t>Improve operator interface</a:t>
            </a:r>
          </a:p>
          <a:p>
            <a:r>
              <a:rPr lang="en-US" sz="2400" dirty="0">
                <a:solidFill>
                  <a:sysClr val="windowText" lastClr="000000"/>
                </a:solidFill>
              </a:rPr>
              <a:t>Extend effort on multi-sensor 3D mapping</a:t>
            </a:r>
          </a:p>
          <a:p>
            <a:pPr lvl="1"/>
            <a:r>
              <a:rPr lang="en-US" sz="2000" dirty="0">
                <a:solidFill>
                  <a:sysClr val="windowText" lastClr="000000"/>
                </a:solidFill>
              </a:rPr>
              <a:t>Improve 3D reconstruction quality</a:t>
            </a:r>
          </a:p>
          <a:p>
            <a:pPr lvl="1"/>
            <a:r>
              <a:rPr lang="en-US" sz="2000" dirty="0">
                <a:solidFill>
                  <a:sysClr val="windowText" lastClr="000000"/>
                </a:solidFill>
              </a:rPr>
              <a:t>Make survey more robust and expand coverage</a:t>
            </a:r>
          </a:p>
          <a:p>
            <a:pPr lvl="1"/>
            <a:r>
              <a:rPr lang="en-US" sz="2000" dirty="0">
                <a:solidFill>
                  <a:sysClr val="windowText" lastClr="000000"/>
                </a:solidFill>
              </a:rPr>
              <a:t>Incorporate SoundSee acoustic map layer</a:t>
            </a:r>
          </a:p>
          <a:p>
            <a:pPr lvl="1"/>
            <a:r>
              <a:rPr lang="en-US" sz="2000" dirty="0">
                <a:solidFill>
                  <a:sysClr val="windowText" lastClr="000000"/>
                </a:solidFill>
              </a:rPr>
              <a:t>Make prototype 3D maps of ISS interior available to potential users and pursue infusion into near-term ISS operational use</a:t>
            </a:r>
          </a:p>
          <a:p>
            <a:r>
              <a:rPr lang="en-US" sz="2400" dirty="0">
                <a:solidFill>
                  <a:sysClr val="windowText" lastClr="000000"/>
                </a:solidFill>
              </a:rPr>
              <a:t>Continue assisting Astrobee Facility with flight software enhancements</a:t>
            </a:r>
          </a:p>
          <a:p>
            <a:pPr lvl="0"/>
            <a:endParaRPr lang="en-US" sz="2400" dirty="0">
              <a:solidFill>
                <a:sysClr val="windowText" lastClr="000000"/>
              </a:solidFill>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8" name="Picture 5">
            <a:extLst>
              <a:ext uri="{FF2B5EF4-FFF2-40B4-BE49-F238E27FC236}">
                <a16:creationId xmlns:a16="http://schemas.microsoft.com/office/drawing/2014/main" id="{D1F1F804-CA93-7845-974B-3BC029C937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2534" y="1056357"/>
            <a:ext cx="4300682" cy="2416435"/>
          </a:xfrm>
          <a:prstGeom prst="rect">
            <a:avLst/>
          </a:prstGeom>
        </p:spPr>
      </p:pic>
      <p:sp>
        <p:nvSpPr>
          <p:cNvPr id="9" name="TextBox 8">
            <a:extLst>
              <a:ext uri="{FF2B5EF4-FFF2-40B4-BE49-F238E27FC236}">
                <a16:creationId xmlns:a16="http://schemas.microsoft.com/office/drawing/2014/main" id="{DA1BF05E-FE76-124C-9570-1E7CB2FACAFD}"/>
              </a:ext>
            </a:extLst>
          </p:cNvPr>
          <p:cNvSpPr txBox="1"/>
          <p:nvPr/>
        </p:nvSpPr>
        <p:spPr>
          <a:xfrm>
            <a:off x="7099059" y="3454025"/>
            <a:ext cx="50034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ISAAC Control Interface organized to show 3D robot view, plots, and logs</a:t>
            </a:r>
          </a:p>
        </p:txBody>
      </p:sp>
      <p:pic>
        <p:nvPicPr>
          <p:cNvPr id="12" name="Picture 11">
            <a:extLst>
              <a:ext uri="{FF2B5EF4-FFF2-40B4-BE49-F238E27FC236}">
                <a16:creationId xmlns:a16="http://schemas.microsoft.com/office/drawing/2014/main" id="{44C25D03-1B04-DF45-BF08-841ED722BF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52534" y="3771890"/>
            <a:ext cx="4224564" cy="2648787"/>
          </a:xfrm>
          <a:prstGeom prst="rect">
            <a:avLst/>
          </a:prstGeom>
        </p:spPr>
      </p:pic>
      <p:sp>
        <p:nvSpPr>
          <p:cNvPr id="13" name="TextBox 12">
            <a:extLst>
              <a:ext uri="{FF2B5EF4-FFF2-40B4-BE49-F238E27FC236}">
                <a16:creationId xmlns:a16="http://schemas.microsoft.com/office/drawing/2014/main" id="{1B16AA53-FC54-6D43-A22C-9A5343744625}"/>
              </a:ext>
            </a:extLst>
          </p:cNvPr>
          <p:cNvSpPr txBox="1"/>
          <p:nvPr/>
        </p:nvSpPr>
        <p:spPr>
          <a:xfrm>
            <a:off x="7082492" y="6425881"/>
            <a:ext cx="500348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ISAAC will make prototype 3D maps of ISS interior available for potential users</a:t>
            </a:r>
          </a:p>
        </p:txBody>
      </p:sp>
      <p:pic>
        <p:nvPicPr>
          <p:cNvPr id="15" name="Audio 14">
            <a:hlinkClick r:id="" action="ppaction://media"/>
            <a:extLst>
              <a:ext uri="{FF2B5EF4-FFF2-40B4-BE49-F238E27FC236}">
                <a16:creationId xmlns:a16="http://schemas.microsoft.com/office/drawing/2014/main" id="{2E3A2694-881A-A546-89F1-EEB0D0BE70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38956872"/>
      </p:ext>
    </p:extLst>
  </p:cSld>
  <p:clrMapOvr>
    <a:masterClrMapping/>
  </p:clrMapOvr>
  <mc:AlternateContent xmlns:mc="http://schemas.openxmlformats.org/markup-compatibility/2006">
    <mc:Choice xmlns:p14="http://schemas.microsoft.com/office/powerpoint/2010/main" Requires="p14">
      <p:transition spd="slow" p14:dur="2000" advTm="70124"/>
    </mc:Choice>
    <mc:Fallback>
      <p:transition spd="slow" advTm="7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692C954-EDC8-894B-92FF-2E4D9FC6978F}"/>
              </a:ext>
            </a:extLst>
          </p:cNvPr>
          <p:cNvGrpSpPr/>
          <p:nvPr/>
        </p:nvGrpSpPr>
        <p:grpSpPr>
          <a:xfrm>
            <a:off x="-1" y="0"/>
            <a:ext cx="12192000" cy="6858000"/>
            <a:chOff x="-1" y="0"/>
            <a:chExt cx="12192000" cy="6858000"/>
          </a:xfrm>
        </p:grpSpPr>
        <p:sp>
          <p:nvSpPr>
            <p:cNvPr id="2" name="Rectangle 1">
              <a:extLst>
                <a:ext uri="{FF2B5EF4-FFF2-40B4-BE49-F238E27FC236}">
                  <a16:creationId xmlns:a16="http://schemas.microsoft.com/office/drawing/2014/main" id="{9F51D4E5-F7F7-2D4F-8D89-495CF37B848F}"/>
                </a:ext>
              </a:extLst>
            </p:cNvPr>
            <p:cNvSpPr/>
            <p:nvPr/>
          </p:nvSpPr>
          <p:spPr>
            <a:xfrm>
              <a:off x="-1" y="0"/>
              <a:ext cx="1219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EE91F80-0B3E-6449-9C37-3D7D0818C531}"/>
                </a:ext>
              </a:extLst>
            </p:cNvPr>
            <p:cNvGrpSpPr/>
            <p:nvPr/>
          </p:nvGrpSpPr>
          <p:grpSpPr>
            <a:xfrm>
              <a:off x="539781" y="613742"/>
              <a:ext cx="11396888" cy="5719993"/>
              <a:chOff x="560855" y="1662792"/>
              <a:chExt cx="8971603" cy="4502764"/>
            </a:xfrm>
          </p:grpSpPr>
          <p:pic>
            <p:nvPicPr>
              <p:cNvPr id="8" name="Picture 7">
                <a:extLst>
                  <a:ext uri="{FF2B5EF4-FFF2-40B4-BE49-F238E27FC236}">
                    <a16:creationId xmlns:a16="http://schemas.microsoft.com/office/drawing/2014/main" id="{0A0DAE81-9C4A-D440-A883-F1C349F6F2A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4953343" y="1662793"/>
                <a:ext cx="4579115" cy="4502763"/>
              </a:xfrm>
              <a:prstGeom prst="rect">
                <a:avLst/>
              </a:prstGeom>
            </p:spPr>
          </p:pic>
          <p:sp>
            <p:nvSpPr>
              <p:cNvPr id="9" name="Rectangle 8">
                <a:extLst>
                  <a:ext uri="{FF2B5EF4-FFF2-40B4-BE49-F238E27FC236}">
                    <a16:creationId xmlns:a16="http://schemas.microsoft.com/office/drawing/2014/main" id="{D0E9178D-D745-1A48-A906-15B1B34565C6}"/>
                  </a:ext>
                </a:extLst>
              </p:cNvPr>
              <p:cNvSpPr/>
              <p:nvPr/>
            </p:nvSpPr>
            <p:spPr>
              <a:xfrm flipH="1">
                <a:off x="6530962" y="3760835"/>
                <a:ext cx="154589" cy="20357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E67FAF8-C89E-CB45-B38D-8E284E9E7693}"/>
                  </a:ext>
                </a:extLst>
              </p:cNvPr>
              <p:cNvCxnSpPr>
                <a:cxnSpLocks/>
              </p:cNvCxnSpPr>
              <p:nvPr/>
            </p:nvCxnSpPr>
            <p:spPr>
              <a:xfrm flipH="1" flipV="1">
                <a:off x="4851937" y="1662792"/>
                <a:ext cx="1679024" cy="2098042"/>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5257907-EA36-744C-99EB-2D4A9905B0B0}"/>
                  </a:ext>
                </a:extLst>
              </p:cNvPr>
              <p:cNvCxnSpPr>
                <a:cxnSpLocks/>
              </p:cNvCxnSpPr>
              <p:nvPr/>
            </p:nvCxnSpPr>
            <p:spPr>
              <a:xfrm flipH="1">
                <a:off x="4851937" y="3963791"/>
                <a:ext cx="1679024" cy="2201457"/>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AE612DDF-5D71-4249-9EB5-86737C34024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a:stretch/>
            </p:blipFill>
            <p:spPr>
              <a:xfrm>
                <a:off x="560855" y="1662793"/>
                <a:ext cx="4291083" cy="4502763"/>
              </a:xfrm>
              <a:prstGeom prst="rect">
                <a:avLst/>
              </a:prstGeom>
              <a:ln w="38100">
                <a:solidFill>
                  <a:srgbClr val="FF0000"/>
                </a:solidFill>
              </a:ln>
            </p:spPr>
          </p:pic>
        </p:grpSp>
      </p:grpSp>
      <p:sp>
        <p:nvSpPr>
          <p:cNvPr id="4" name="Slide Number Placeholder 3">
            <a:extLst>
              <a:ext uri="{FF2B5EF4-FFF2-40B4-BE49-F238E27FC236}">
                <a16:creationId xmlns:a16="http://schemas.microsoft.com/office/drawing/2014/main" id="{9B939719-2D00-EE44-9BC5-515778865D41}"/>
              </a:ext>
            </a:extLst>
          </p:cNvPr>
          <p:cNvSpPr>
            <a:spLocks noGrp="1"/>
          </p:cNvSpPr>
          <p:nvPr>
            <p:ph type="sldNum" sz="quarter" idx="4"/>
          </p:nvPr>
        </p:nvSpPr>
        <p:spPr>
          <a:xfrm>
            <a:off x="11244942" y="6547759"/>
            <a:ext cx="947057" cy="31024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6D8BB-1FBA-4ECE-B83B-DC345E7EB0EF}" type="slidenum">
              <a:rPr kumimoji="0" lang="en-US" sz="1400" b="0" i="0" u="none" strike="noStrike" kern="1200" cap="none" spc="0" normalizeH="0" baseline="0" noProof="0" smtClean="0">
                <a:ln>
                  <a:noFill/>
                </a:ln>
                <a:solidFill>
                  <a:prstClr val="black"/>
                </a:solidFill>
                <a:effectLst/>
                <a:uLnTx/>
                <a:uFillTx/>
                <a:latin typeface="Arial"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prstClr val="black"/>
              </a:solidFill>
              <a:effectLst/>
              <a:uLnTx/>
              <a:uFillTx/>
              <a:latin typeface="Arial" charset="0"/>
              <a:cs typeface="+mn-cs"/>
            </a:endParaRPr>
          </a:p>
        </p:txBody>
      </p:sp>
      <p:sp>
        <p:nvSpPr>
          <p:cNvPr id="6" name="TextBox 5">
            <a:extLst>
              <a:ext uri="{FF2B5EF4-FFF2-40B4-BE49-F238E27FC236}">
                <a16:creationId xmlns:a16="http://schemas.microsoft.com/office/drawing/2014/main" id="{849922BC-574A-1D46-B190-90C3410D7D74}"/>
              </a:ext>
            </a:extLst>
          </p:cNvPr>
          <p:cNvSpPr txBox="1"/>
          <p:nvPr/>
        </p:nvSpPr>
        <p:spPr>
          <a:xfrm>
            <a:off x="6858001" y="5274872"/>
            <a:ext cx="5095216" cy="1015663"/>
          </a:xfrm>
          <a:prstGeom prst="rect">
            <a:avLst/>
          </a:prstGeom>
          <a:solidFill>
            <a:schemeClr val="bg1">
              <a:alpha val="50000"/>
            </a:schemeClr>
          </a:solidFill>
        </p:spPr>
        <p:txBody>
          <a:bodyPr wrap="square" rtlCol="0">
            <a:spAutoFit/>
          </a:bodyPr>
          <a:lstStyle/>
          <a:p>
            <a:pPr algn="ctr"/>
            <a:r>
              <a:rPr lang="en-US" sz="6000" b="1" dirty="0"/>
              <a:t>QUESTIONS?</a:t>
            </a:r>
          </a:p>
        </p:txBody>
      </p:sp>
      <p:pic>
        <p:nvPicPr>
          <p:cNvPr id="5" name="Audio 4">
            <a:hlinkClick r:id="" action="ppaction://media"/>
            <a:extLst>
              <a:ext uri="{FF2B5EF4-FFF2-40B4-BE49-F238E27FC236}">
                <a16:creationId xmlns:a16="http://schemas.microsoft.com/office/drawing/2014/main" id="{BB9EB876-9E0B-554A-8825-11B6D659425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4318933"/>
      </p:ext>
    </p:extLst>
  </p:cSld>
  <p:clrMapOvr>
    <a:masterClrMapping/>
  </p:clrMapOvr>
  <mc:AlternateContent xmlns:mc="http://schemas.openxmlformats.org/markup-compatibility/2006">
    <mc:Choice xmlns:p14="http://schemas.microsoft.com/office/powerpoint/2010/main" Requires="p14">
      <p:transition spd="slow" p14:dur="2000" advTm="5051"/>
    </mc:Choice>
    <mc:Fallback>
      <p:transition spd="slow" advTm="5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E899E-2BE3-1547-88E4-E46E45D4904C}"/>
              </a:ext>
            </a:extLst>
          </p:cNvPr>
          <p:cNvSpPr>
            <a:spLocks noGrp="1"/>
          </p:cNvSpPr>
          <p:nvPr>
            <p:ph type="title"/>
          </p:nvPr>
        </p:nvSpPr>
        <p:spPr/>
        <p:txBody>
          <a:bodyPr/>
          <a:lstStyle/>
          <a:p>
            <a:r>
              <a:rPr lang="en-US" sz="4000" b="1" dirty="0">
                <a:latin typeface="Calibri" panose="020F0502020204030204" pitchFamily="34" charset="0"/>
                <a:cs typeface="Calibri" panose="020F0502020204030204" pitchFamily="34" charset="0"/>
              </a:rPr>
              <a:t>Why ISAAC?</a:t>
            </a:r>
          </a:p>
        </p:txBody>
      </p:sp>
      <p:sp>
        <p:nvSpPr>
          <p:cNvPr id="3" name="Content Placeholder 2">
            <a:extLst>
              <a:ext uri="{FF2B5EF4-FFF2-40B4-BE49-F238E27FC236}">
                <a16:creationId xmlns:a16="http://schemas.microsoft.com/office/drawing/2014/main" id="{D5DE7263-1BB4-FA4D-9982-14F64B368C15}"/>
              </a:ext>
            </a:extLst>
          </p:cNvPr>
          <p:cNvSpPr>
            <a:spLocks noGrp="1"/>
          </p:cNvSpPr>
          <p:nvPr>
            <p:ph idx="1"/>
          </p:nvPr>
        </p:nvSpPr>
        <p:spPr/>
        <p:txBody>
          <a:bodyPr/>
          <a:lstStyle/>
          <a:p>
            <a:r>
              <a:rPr lang="en-US" sz="1800" dirty="0"/>
              <a:t>Gateway will be uncrewed for extended periods.  During these periods NASA needs autonomous systems that can perform:</a:t>
            </a:r>
          </a:p>
          <a:p>
            <a:pPr lvl="1"/>
            <a:r>
              <a:rPr lang="en-US" sz="1600" dirty="0"/>
              <a:t>Fault Detection, Isolation, and Recovery (FDIR)</a:t>
            </a:r>
          </a:p>
          <a:p>
            <a:pPr lvl="1"/>
            <a:r>
              <a:rPr lang="en-US" sz="1600" dirty="0"/>
              <a:t>Routine maintenance</a:t>
            </a:r>
          </a:p>
          <a:p>
            <a:pPr lvl="1"/>
            <a:r>
              <a:rPr lang="en-US" sz="1600" dirty="0"/>
              <a:t>Logistics operations</a:t>
            </a:r>
          </a:p>
          <a:p>
            <a:pPr lvl="1"/>
            <a:r>
              <a:rPr lang="en-US" sz="1600" dirty="0"/>
              <a:t>All through high latency communication to ground controllers</a:t>
            </a:r>
          </a:p>
          <a:p>
            <a:r>
              <a:rPr lang="en-US" sz="1800" dirty="0"/>
              <a:t>Autonomous systems can free crew from routine maintenance and logistics tasks</a:t>
            </a:r>
          </a:p>
          <a:p>
            <a:pPr lvl="1"/>
            <a:r>
              <a:rPr lang="en-US" sz="1600" dirty="0"/>
              <a:t>Gateway Ground Rules &amp; Assumptions has crew spending 3.5 hours/day working non-utilization/non-exercise tasks</a:t>
            </a:r>
          </a:p>
          <a:p>
            <a:r>
              <a:rPr lang="en-US" sz="1800" dirty="0"/>
              <a:t>ISAAC provides the glue between Intra-Vehicular Robotics (IVR) and vehicle systems (power, life support, etc.) through</a:t>
            </a:r>
          </a:p>
          <a:p>
            <a:pPr lvl="1"/>
            <a:r>
              <a:rPr lang="en-US" sz="1600" dirty="0"/>
              <a:t>Integrated data</a:t>
            </a:r>
          </a:p>
          <a:p>
            <a:pPr lvl="1"/>
            <a:r>
              <a:rPr lang="en-US" sz="1600" dirty="0"/>
              <a:t>Coordinated execution</a:t>
            </a:r>
          </a:p>
          <a:p>
            <a:pPr lvl="1"/>
            <a:r>
              <a:rPr lang="en-US" sz="1600" dirty="0"/>
              <a:t>Integrated control interface</a:t>
            </a:r>
          </a:p>
          <a:p>
            <a:r>
              <a:rPr lang="en-US" sz="1800" dirty="0"/>
              <a:t>Infusion into Gateway:</a:t>
            </a:r>
          </a:p>
          <a:p>
            <a:pPr lvl="1"/>
            <a:r>
              <a:rPr lang="en-US" sz="1600" dirty="0"/>
              <a:t>Interaction with Gateway Working Groups: IVR and Vehicle System Manager</a:t>
            </a:r>
          </a:p>
          <a:p>
            <a:pPr lvl="1"/>
            <a:r>
              <a:rPr lang="en-US" sz="1600" dirty="0"/>
              <a:t>ISAAC MOU with Gateway</a:t>
            </a:r>
          </a:p>
        </p:txBody>
      </p:sp>
      <p:sp>
        <p:nvSpPr>
          <p:cNvPr id="4" name="Slide Number Placeholder 3">
            <a:extLst>
              <a:ext uri="{FF2B5EF4-FFF2-40B4-BE49-F238E27FC236}">
                <a16:creationId xmlns:a16="http://schemas.microsoft.com/office/drawing/2014/main" id="{E0661F71-9A9F-3E40-AAA4-54D85E804D4C}"/>
              </a:ext>
            </a:extLst>
          </p:cNvPr>
          <p:cNvSpPr>
            <a:spLocks noGrp="1"/>
          </p:cNvSpPr>
          <p:nvPr>
            <p:ph type="sldNum" sz="quarter" idx="4"/>
          </p:nvPr>
        </p:nvSpPr>
        <p:spPr/>
        <p:txBody>
          <a:bodyPr/>
          <a:lstStyle/>
          <a:p>
            <a:pPr defTabSz="457146" fontAlgn="base">
              <a:spcBef>
                <a:spcPct val="0"/>
              </a:spcBef>
              <a:spcAft>
                <a:spcPct val="0"/>
              </a:spcAft>
            </a:pPr>
            <a:fld id="{4336D8BB-1FBA-4ECE-B83B-DC345E7EB0EF}" type="slidenum">
              <a:rPr lang="en-US">
                <a:solidFill>
                  <a:prstClr val="black"/>
                </a:solidFill>
                <a:latin typeface="Arial" charset="0"/>
                <a:ea typeface="ＭＳ Ｐゴシック" charset="-128"/>
              </a:rPr>
              <a:pPr defTabSz="457146" fontAlgn="base">
                <a:spcBef>
                  <a:spcPct val="0"/>
                </a:spcBef>
                <a:spcAft>
                  <a:spcPct val="0"/>
                </a:spcAft>
              </a:pPr>
              <a:t>3</a:t>
            </a:fld>
            <a:endParaRPr lang="en-US">
              <a:solidFill>
                <a:prstClr val="black"/>
              </a:solidFill>
              <a:latin typeface="Arial" charset="0"/>
              <a:ea typeface="ＭＳ Ｐゴシック" charset="-128"/>
            </a:endParaRPr>
          </a:p>
        </p:txBody>
      </p:sp>
      <p:pic>
        <p:nvPicPr>
          <p:cNvPr id="8" name="Audio 7">
            <a:hlinkClick r:id="" action="ppaction://media"/>
            <a:extLst>
              <a:ext uri="{FF2B5EF4-FFF2-40B4-BE49-F238E27FC236}">
                <a16:creationId xmlns:a16="http://schemas.microsoft.com/office/drawing/2014/main" id="{771915D5-B918-1D43-A426-D9D31B659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7071135"/>
      </p:ext>
    </p:extLst>
  </p:cSld>
  <p:clrMapOvr>
    <a:masterClrMapping/>
  </p:clrMapOvr>
  <mc:AlternateContent xmlns:mc="http://schemas.openxmlformats.org/markup-compatibility/2006">
    <mc:Choice xmlns:p14="http://schemas.microsoft.com/office/powerpoint/2010/main" Requires="p14">
      <p:transition spd="slow" p14:dur="2000" advTm="63145"/>
    </mc:Choice>
    <mc:Fallback>
      <p:transition spd="slow" advTm="6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FF"/>
                </a:solidFill>
                <a:latin typeface="Calibri" panose="020F0502020204030204" pitchFamily="34" charset="0"/>
                <a:cs typeface="Calibri" panose="020F0502020204030204" pitchFamily="34" charset="0"/>
              </a:rPr>
              <a:t>Technical Thrusts</a:t>
            </a:r>
          </a:p>
        </p:txBody>
      </p:sp>
      <p:sp>
        <p:nvSpPr>
          <p:cNvPr id="17" name="TextBox 16"/>
          <p:cNvSpPr txBox="1"/>
          <p:nvPr/>
        </p:nvSpPr>
        <p:spPr>
          <a:xfrm>
            <a:off x="1939245" y="2366882"/>
            <a:ext cx="923149" cy="307777"/>
          </a:xfrm>
          <a:prstGeom prst="rect">
            <a:avLst/>
          </a:prstGeom>
          <a:noFill/>
        </p:spPr>
        <p:txBody>
          <a:bodyPr wrap="none" rtlCol="0">
            <a:spAutoFit/>
          </a:bodyPr>
          <a:lstStyle/>
          <a:p>
            <a:pPr algn="ctr" defTabSz="457146" fontAlgn="base">
              <a:spcBef>
                <a:spcPct val="0"/>
              </a:spcBef>
              <a:spcAft>
                <a:spcPct val="0"/>
              </a:spcAft>
            </a:pPr>
            <a:r>
              <a:rPr lang="en-US" sz="1400" b="1" dirty="0">
                <a:solidFill>
                  <a:prstClr val="white"/>
                </a:solidFill>
                <a:latin typeface="Arial" charset="0"/>
                <a:ea typeface="ＭＳ Ｐゴシック" charset="-128"/>
              </a:rPr>
              <a:t>Gateway</a:t>
            </a:r>
          </a:p>
        </p:txBody>
      </p:sp>
      <p:grpSp>
        <p:nvGrpSpPr>
          <p:cNvPr id="7" name="Group 6"/>
          <p:cNvGrpSpPr/>
          <p:nvPr/>
        </p:nvGrpSpPr>
        <p:grpSpPr>
          <a:xfrm>
            <a:off x="3881319" y="1234920"/>
            <a:ext cx="2285822" cy="1975134"/>
            <a:chOff x="2472829" y="1339595"/>
            <a:chExt cx="1981901" cy="1712522"/>
          </a:xfrm>
        </p:grpSpPr>
        <p:grpSp>
          <p:nvGrpSpPr>
            <p:cNvPr id="28" name="Group 27"/>
            <p:cNvGrpSpPr/>
            <p:nvPr/>
          </p:nvGrpSpPr>
          <p:grpSpPr>
            <a:xfrm>
              <a:off x="2939409" y="1339595"/>
              <a:ext cx="1515321" cy="1392621"/>
              <a:chOff x="1377051" y="1544059"/>
              <a:chExt cx="5417449" cy="4978783"/>
            </a:xfrm>
          </p:grpSpPr>
          <p:sp>
            <p:nvSpPr>
              <p:cNvPr id="30" name="Rectangle 29"/>
              <p:cNvSpPr/>
              <p:nvPr/>
            </p:nvSpPr>
            <p:spPr>
              <a:xfrm>
                <a:off x="1377051" y="3014001"/>
                <a:ext cx="1606559" cy="1591148"/>
              </a:xfrm>
              <a:prstGeom prst="rect">
                <a:avLst/>
              </a:prstGeom>
              <a:solidFill>
                <a:schemeClr val="bg1">
                  <a:lumMod val="65000"/>
                </a:schemeClr>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b="1" dirty="0">
                  <a:solidFill>
                    <a:prstClr val="black"/>
                  </a:solidFill>
                  <a:latin typeface="Calibri"/>
                </a:endParaRPr>
              </a:p>
            </p:txBody>
          </p:sp>
          <p:sp>
            <p:nvSpPr>
              <p:cNvPr id="34" name="Rectangle 33"/>
              <p:cNvSpPr/>
              <p:nvPr/>
            </p:nvSpPr>
            <p:spPr>
              <a:xfrm>
                <a:off x="2984500" y="3414759"/>
                <a:ext cx="406400" cy="772008"/>
              </a:xfrm>
              <a:prstGeom prst="rect">
                <a:avLst/>
              </a:prstGeom>
              <a:solidFill>
                <a:schemeClr val="bg1">
                  <a:lumMod val="65000"/>
                </a:schemeClr>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6" name="Rectangle 35"/>
              <p:cNvSpPr/>
              <p:nvPr/>
            </p:nvSpPr>
            <p:spPr>
              <a:xfrm>
                <a:off x="5324597" y="1544059"/>
                <a:ext cx="1407046" cy="114865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7" name="Rectangle 36"/>
              <p:cNvSpPr/>
              <p:nvPr/>
            </p:nvSpPr>
            <p:spPr>
              <a:xfrm>
                <a:off x="5659967" y="2692400"/>
                <a:ext cx="774700" cy="32173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8" name="Rectangle 37"/>
              <p:cNvSpPr/>
              <p:nvPr/>
            </p:nvSpPr>
            <p:spPr>
              <a:xfrm>
                <a:off x="5335898" y="4926520"/>
                <a:ext cx="1407046" cy="1596322"/>
              </a:xfrm>
              <a:prstGeom prst="rect">
                <a:avLst/>
              </a:prstGeom>
              <a:solidFill>
                <a:srgbClr val="FFFFFF"/>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9" name="Rectangle 38"/>
              <p:cNvSpPr/>
              <p:nvPr/>
            </p:nvSpPr>
            <p:spPr>
              <a:xfrm>
                <a:off x="5639913" y="4605867"/>
                <a:ext cx="774700" cy="32173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40" name="Rectangle 39"/>
              <p:cNvSpPr/>
              <p:nvPr/>
            </p:nvSpPr>
            <p:spPr>
              <a:xfrm>
                <a:off x="3396120" y="3013406"/>
                <a:ext cx="3397331" cy="1591148"/>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b="1" dirty="0">
                  <a:solidFill>
                    <a:srgbClr val="000000"/>
                  </a:solidFill>
                  <a:latin typeface="Calibri"/>
                </a:endParaRPr>
              </a:p>
            </p:txBody>
          </p:sp>
          <p:cxnSp>
            <p:nvCxnSpPr>
              <p:cNvPr id="41" name="Straight Connector 40"/>
              <p:cNvCxnSpPr/>
              <p:nvPr/>
            </p:nvCxnSpPr>
            <p:spPr>
              <a:xfrm>
                <a:off x="6794500" y="3433233"/>
                <a:ext cx="0" cy="110067"/>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472829" y="2316037"/>
              <a:ext cx="1453874" cy="736080"/>
              <a:chOff x="5921267" y="1250961"/>
              <a:chExt cx="2820354" cy="1303944"/>
            </a:xfrm>
          </p:grpSpPr>
          <p:sp>
            <p:nvSpPr>
              <p:cNvPr id="43" name="Rounded Rectangle 42"/>
              <p:cNvSpPr/>
              <p:nvPr/>
            </p:nvSpPr>
            <p:spPr>
              <a:xfrm>
                <a:off x="5921267" y="1284837"/>
                <a:ext cx="2820354" cy="1270068"/>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800" dirty="0">
                  <a:solidFill>
                    <a:prstClr val="black"/>
                  </a:solidFill>
                  <a:latin typeface="Calibri"/>
                </a:endParaRPr>
              </a:p>
            </p:txBody>
          </p:sp>
          <p:sp>
            <p:nvSpPr>
              <p:cNvPr id="44" name="Rounded Rectangle 43"/>
              <p:cNvSpPr/>
              <p:nvPr/>
            </p:nvSpPr>
            <p:spPr>
              <a:xfrm>
                <a:off x="6038845" y="1609114"/>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ECLSS</a:t>
                </a:r>
              </a:p>
            </p:txBody>
          </p:sp>
          <p:sp>
            <p:nvSpPr>
              <p:cNvPr id="45" name="Rounded Rectangle 44"/>
              <p:cNvSpPr/>
              <p:nvPr/>
            </p:nvSpPr>
            <p:spPr>
              <a:xfrm>
                <a:off x="6043583" y="2042110"/>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EPS</a:t>
                </a:r>
              </a:p>
            </p:txBody>
          </p:sp>
          <p:sp>
            <p:nvSpPr>
              <p:cNvPr id="46" name="Rounded Rectangle 45"/>
              <p:cNvSpPr/>
              <p:nvPr/>
            </p:nvSpPr>
            <p:spPr>
              <a:xfrm>
                <a:off x="6919530" y="1603780"/>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GN&amp;C</a:t>
                </a:r>
              </a:p>
            </p:txBody>
          </p:sp>
          <p:sp>
            <p:nvSpPr>
              <p:cNvPr id="47" name="Rounded Rectangle 46"/>
              <p:cNvSpPr/>
              <p:nvPr/>
            </p:nvSpPr>
            <p:spPr>
              <a:xfrm>
                <a:off x="6924267" y="2036777"/>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Comm</a:t>
                </a:r>
              </a:p>
            </p:txBody>
          </p:sp>
          <p:sp>
            <p:nvSpPr>
              <p:cNvPr id="48" name="Rounded Rectangle 47"/>
              <p:cNvSpPr/>
              <p:nvPr/>
            </p:nvSpPr>
            <p:spPr>
              <a:xfrm>
                <a:off x="7800213" y="1613216"/>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Therm.</a:t>
                </a:r>
              </a:p>
            </p:txBody>
          </p:sp>
          <p:sp>
            <p:nvSpPr>
              <p:cNvPr id="49" name="TextBox 48"/>
              <p:cNvSpPr txBox="1"/>
              <p:nvPr/>
            </p:nvSpPr>
            <p:spPr>
              <a:xfrm>
                <a:off x="5977421" y="1250961"/>
                <a:ext cx="2689637" cy="389999"/>
              </a:xfrm>
              <a:prstGeom prst="rect">
                <a:avLst/>
              </a:prstGeom>
              <a:noFill/>
            </p:spPr>
            <p:txBody>
              <a:bodyPr wrap="none" rtlCol="0">
                <a:spAutoFit/>
              </a:bodyPr>
              <a:lstStyle/>
              <a:p>
                <a:pPr algn="ctr" defTabSz="457146" fontAlgn="base">
                  <a:spcBef>
                    <a:spcPct val="0"/>
                  </a:spcBef>
                  <a:spcAft>
                    <a:spcPct val="0"/>
                  </a:spcAft>
                </a:pPr>
                <a:r>
                  <a:rPr lang="en-US" sz="1050" dirty="0">
                    <a:solidFill>
                      <a:prstClr val="black"/>
                    </a:solidFill>
                    <a:latin typeface="Arial" charset="0"/>
                    <a:ea typeface="ＭＳ Ｐゴシック" charset="-128"/>
                  </a:rPr>
                  <a:t>Spacecraft Subsystems</a:t>
                </a:r>
              </a:p>
            </p:txBody>
          </p:sp>
          <p:sp>
            <p:nvSpPr>
              <p:cNvPr id="50" name="Rounded Rectangle 49"/>
              <p:cNvSpPr/>
              <p:nvPr/>
            </p:nvSpPr>
            <p:spPr>
              <a:xfrm>
                <a:off x="7819717" y="2031444"/>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Struct.</a:t>
                </a:r>
              </a:p>
            </p:txBody>
          </p:sp>
        </p:grpSp>
      </p:grpSp>
      <p:cxnSp>
        <p:nvCxnSpPr>
          <p:cNvPr id="52" name="Straight Arrow Connector 51"/>
          <p:cNvCxnSpPr>
            <a:endCxn id="43" idx="2"/>
          </p:cNvCxnSpPr>
          <p:nvPr/>
        </p:nvCxnSpPr>
        <p:spPr>
          <a:xfrm flipV="1">
            <a:off x="4693611" y="3210055"/>
            <a:ext cx="26120" cy="815209"/>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5522483" y="4591772"/>
            <a:ext cx="1534348" cy="909968"/>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endCxn id="19" idx="1"/>
          </p:cNvCxnSpPr>
          <p:nvPr/>
        </p:nvCxnSpPr>
        <p:spPr>
          <a:xfrm flipV="1">
            <a:off x="5536440" y="3103380"/>
            <a:ext cx="1128571" cy="965014"/>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6" name="Rounded Rectangle 55"/>
          <p:cNvSpPr/>
          <p:nvPr/>
        </p:nvSpPr>
        <p:spPr>
          <a:xfrm>
            <a:off x="3857761" y="4025264"/>
            <a:ext cx="1671700" cy="575237"/>
          </a:xfrm>
          <a:prstGeom prst="roundRect">
            <a:avLst/>
          </a:prstGeom>
          <a:solidFill>
            <a:srgbClr val="FFFFFF"/>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1400" b="1" dirty="0">
                <a:solidFill>
                  <a:srgbClr val="000000"/>
                </a:solidFill>
                <a:latin typeface="Calibri"/>
              </a:rPr>
              <a:t>Integrated System Manager</a:t>
            </a:r>
          </a:p>
        </p:txBody>
      </p:sp>
      <p:pic>
        <p:nvPicPr>
          <p:cNvPr id="51" name="Picture 5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0258" y="5498328"/>
            <a:ext cx="678924" cy="995011"/>
          </a:xfrm>
          <a:prstGeom prst="rect">
            <a:avLst/>
          </a:prstGeom>
        </p:spPr>
      </p:pic>
      <p:pic>
        <p:nvPicPr>
          <p:cNvPr id="57" name="Picture 5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85015" y="4626920"/>
            <a:ext cx="1624167" cy="795165"/>
          </a:xfrm>
          <a:prstGeom prst="rect">
            <a:avLst/>
          </a:prstGeom>
        </p:spPr>
      </p:pic>
      <p:pic>
        <p:nvPicPr>
          <p:cNvPr id="58" name="Picture 5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78065" y="5188606"/>
            <a:ext cx="1302914" cy="797102"/>
          </a:xfrm>
          <a:prstGeom prst="rect">
            <a:avLst/>
          </a:prstGeom>
        </p:spPr>
      </p:pic>
      <p:sp>
        <p:nvSpPr>
          <p:cNvPr id="62" name="TextBox 61"/>
          <p:cNvSpPr txBox="1"/>
          <p:nvPr/>
        </p:nvSpPr>
        <p:spPr>
          <a:xfrm>
            <a:off x="1524000" y="6550224"/>
            <a:ext cx="1541094" cy="307777"/>
          </a:xfrm>
          <a:prstGeom prst="rect">
            <a:avLst/>
          </a:prstGeom>
          <a:noFill/>
        </p:spPr>
        <p:txBody>
          <a:bodyPr wrap="none" rtlCol="0">
            <a:spAutoFit/>
          </a:bodyPr>
          <a:lstStyle/>
          <a:p>
            <a:pPr algn="ctr" defTabSz="457146" fontAlgn="base">
              <a:spcBef>
                <a:spcPct val="0"/>
              </a:spcBef>
              <a:spcAft>
                <a:spcPct val="0"/>
              </a:spcAft>
            </a:pPr>
            <a:r>
              <a:rPr lang="en-US" sz="1400" b="1" dirty="0">
                <a:solidFill>
                  <a:prstClr val="white"/>
                </a:solidFill>
                <a:latin typeface="Arial" charset="0"/>
                <a:ea typeface="ＭＳ Ｐゴシック" charset="-128"/>
              </a:rPr>
              <a:t>Mission Control</a:t>
            </a:r>
          </a:p>
        </p:txBody>
      </p:sp>
      <p:cxnSp>
        <p:nvCxnSpPr>
          <p:cNvPr id="61" name="Straight Arrow Connector 60"/>
          <p:cNvCxnSpPr/>
          <p:nvPr/>
        </p:nvCxnSpPr>
        <p:spPr>
          <a:xfrm flipV="1">
            <a:off x="2382314" y="4591773"/>
            <a:ext cx="1500303" cy="1179347"/>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0" name="Slide Number Placeholder 2"/>
          <p:cNvSpPr txBox="1">
            <a:spLocks/>
          </p:cNvSpPr>
          <p:nvPr/>
        </p:nvSpPr>
        <p:spPr>
          <a:xfrm>
            <a:off x="11371729" y="6412291"/>
            <a:ext cx="710293" cy="445709"/>
          </a:xfrm>
          <a:prstGeom prst="rect">
            <a:avLst/>
          </a:prstGeom>
        </p:spPr>
        <p:txBody>
          <a:bodyPr/>
          <a:lstStyle>
            <a:defPPr>
              <a:defRPr lang="en-US"/>
            </a:defPPr>
            <a:lvl1pPr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14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293"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440"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58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5733" algn="l" defTabSz="457146" rtl="0" eaLnBrk="1" latinLnBrk="0" hangingPunct="1">
              <a:defRPr sz="2400" kern="1200">
                <a:solidFill>
                  <a:schemeClr val="tx1"/>
                </a:solidFill>
                <a:latin typeface="Arial" charset="0"/>
                <a:ea typeface="ＭＳ Ｐゴシック" charset="-128"/>
                <a:cs typeface="ＭＳ Ｐゴシック" charset="-128"/>
              </a:defRPr>
            </a:lvl6pPr>
            <a:lvl7pPr marL="2742879" algn="l" defTabSz="457146" rtl="0" eaLnBrk="1" latinLnBrk="0" hangingPunct="1">
              <a:defRPr sz="2400" kern="1200">
                <a:solidFill>
                  <a:schemeClr val="tx1"/>
                </a:solidFill>
                <a:latin typeface="Arial" charset="0"/>
                <a:ea typeface="ＭＳ Ｐゴシック" charset="-128"/>
                <a:cs typeface="ＭＳ Ｐゴシック" charset="-128"/>
              </a:defRPr>
            </a:lvl7pPr>
            <a:lvl8pPr marL="3200026" algn="l" defTabSz="457146" rtl="0" eaLnBrk="1" latinLnBrk="0" hangingPunct="1">
              <a:defRPr sz="2400" kern="1200">
                <a:solidFill>
                  <a:schemeClr val="tx1"/>
                </a:solidFill>
                <a:latin typeface="Arial" charset="0"/>
                <a:ea typeface="ＭＳ Ｐゴシック" charset="-128"/>
                <a:cs typeface="ＭＳ Ｐゴシック" charset="-128"/>
              </a:defRPr>
            </a:lvl8pPr>
            <a:lvl9pPr marL="3657172" algn="l" defTabSz="457146" rtl="0" eaLnBrk="1" latinLnBrk="0" hangingPunct="1">
              <a:defRPr sz="2400" kern="1200">
                <a:solidFill>
                  <a:schemeClr val="tx1"/>
                </a:solidFill>
                <a:latin typeface="Arial" charset="0"/>
                <a:ea typeface="ＭＳ Ｐゴシック" charset="-128"/>
                <a:cs typeface="ＭＳ Ｐゴシック" charset="-128"/>
              </a:defRPr>
            </a:lvl9pPr>
          </a:lstStyle>
          <a:p>
            <a:pPr algn="r"/>
            <a:fld id="{4336D8BB-1FBA-4ECE-B83B-DC345E7EB0EF}" type="slidenum">
              <a:rPr lang="en-US">
                <a:solidFill>
                  <a:prstClr val="white"/>
                </a:solidFill>
              </a:rPr>
              <a:pPr algn="r"/>
              <a:t>4</a:t>
            </a:fld>
            <a:endParaRPr lang="en-US" dirty="0">
              <a:solidFill>
                <a:prstClr val="white"/>
              </a:solidFill>
            </a:endParaRPr>
          </a:p>
        </p:txBody>
      </p:sp>
      <p:pic>
        <p:nvPicPr>
          <p:cNvPr id="63" name="Picture 6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50554" y="1268760"/>
            <a:ext cx="1519444" cy="1115568"/>
          </a:xfrm>
          <a:prstGeom prst="rect">
            <a:avLst/>
          </a:prstGeom>
        </p:spPr>
      </p:pic>
      <p:grpSp>
        <p:nvGrpSpPr>
          <p:cNvPr id="64" name="Group 63"/>
          <p:cNvGrpSpPr>
            <a:grpSpLocks noChangeAspect="1"/>
          </p:cNvGrpSpPr>
          <p:nvPr/>
        </p:nvGrpSpPr>
        <p:grpSpPr>
          <a:xfrm>
            <a:off x="6672064" y="2023167"/>
            <a:ext cx="2907792" cy="2167451"/>
            <a:chOff x="6189288" y="3087248"/>
            <a:chExt cx="2487168" cy="1853920"/>
          </a:xfrm>
        </p:grpSpPr>
        <p:pic>
          <p:nvPicPr>
            <p:cNvPr id="65" name="Picture 64" descr="ISS-Module.jpg"/>
            <p:cNvPicPr>
              <a:picLocks noChangeAspect="1"/>
            </p:cNvPicPr>
            <p:nvPr/>
          </p:nvPicPr>
          <p:blipFill>
            <a:blip r:embed="rId9" cstate="screen">
              <a:alphaModFix amt="75000"/>
              <a:extLst>
                <a:ext uri="{28A0092B-C50C-407E-A947-70E740481C1C}">
                  <a14:useLocalDpi xmlns:a14="http://schemas.microsoft.com/office/drawing/2010/main"/>
                </a:ext>
              </a:extLst>
            </a:blip>
            <a:stretch>
              <a:fillRect/>
            </a:stretch>
          </p:blipFill>
          <p:spPr>
            <a:xfrm>
              <a:off x="6189288" y="3087248"/>
              <a:ext cx="2487168" cy="1853920"/>
            </a:xfrm>
            <a:prstGeom prst="rect">
              <a:avLst/>
            </a:prstGeom>
          </p:spPr>
        </p:pic>
        <p:pic>
          <p:nvPicPr>
            <p:cNvPr id="66" name="Picture 65">
              <a:extLst>
                <a:ext uri="{FF2B5EF4-FFF2-40B4-BE49-F238E27FC236}">
                  <a16:creationId xmlns:a16="http://schemas.microsoft.com/office/drawing/2014/main" id="{2CE69F69-C069-DF45-9754-4A59E4903E5F}"/>
                </a:ext>
              </a:extLst>
            </p:cNvPr>
            <p:cNvPicPr>
              <a:picLocks noChangeAspect="1"/>
            </p:cNvPicPr>
            <p:nvPr/>
          </p:nvPicPr>
          <p:blipFill rotWithShape="1">
            <a:blip r:embed="rId10" cstate="screen">
              <a:alphaModFix amt="50000"/>
              <a:extLst>
                <a:ext uri="{28A0092B-C50C-407E-A947-70E740481C1C}">
                  <a14:useLocalDpi xmlns:a14="http://schemas.microsoft.com/office/drawing/2010/main"/>
                </a:ext>
              </a:extLst>
            </a:blip>
            <a:srcRect/>
            <a:stretch/>
          </p:blipFill>
          <p:spPr>
            <a:xfrm rot="10800000">
              <a:off x="6710463" y="3219792"/>
              <a:ext cx="1198801" cy="1268416"/>
            </a:xfrm>
            <a:prstGeom prst="rect">
              <a:avLst/>
            </a:prstGeom>
          </p:spPr>
        </p:pic>
        <p:pic>
          <p:nvPicPr>
            <p:cNvPr id="67" name="Picture 66">
              <a:extLst>
                <a:ext uri="{FF2B5EF4-FFF2-40B4-BE49-F238E27FC236}">
                  <a16:creationId xmlns:a16="http://schemas.microsoft.com/office/drawing/2014/main" id="{FCC647AD-7FA7-A84A-B995-B17BD45EB4D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38230" y="4138163"/>
              <a:ext cx="478732" cy="500052"/>
            </a:xfrm>
            <a:prstGeom prst="rect">
              <a:avLst/>
            </a:prstGeom>
          </p:spPr>
        </p:pic>
        <p:pic>
          <p:nvPicPr>
            <p:cNvPr id="68" name="Picture 67">
              <a:extLst>
                <a:ext uri="{FF2B5EF4-FFF2-40B4-BE49-F238E27FC236}">
                  <a16:creationId xmlns:a16="http://schemas.microsoft.com/office/drawing/2014/main" id="{817274AE-A10B-BC4A-9CAE-1962B3C4A9F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015286">
              <a:off x="7397344" y="4349414"/>
              <a:ext cx="478732" cy="500052"/>
            </a:xfrm>
            <a:prstGeom prst="rect">
              <a:avLst/>
            </a:prstGeom>
          </p:spPr>
        </p:pic>
        <p:pic>
          <p:nvPicPr>
            <p:cNvPr id="69" name="Picture 68">
              <a:extLst>
                <a:ext uri="{FF2B5EF4-FFF2-40B4-BE49-F238E27FC236}">
                  <a16:creationId xmlns:a16="http://schemas.microsoft.com/office/drawing/2014/main" id="{67F1794B-97E9-7D43-987D-2DE0C9A3EA5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6473793" y="4178369"/>
              <a:ext cx="478732" cy="500052"/>
            </a:xfrm>
            <a:prstGeom prst="rect">
              <a:avLst/>
            </a:prstGeom>
          </p:spPr>
        </p:pic>
        <p:pic>
          <p:nvPicPr>
            <p:cNvPr id="70" name="Picture 69">
              <a:extLst>
                <a:ext uri="{FF2B5EF4-FFF2-40B4-BE49-F238E27FC236}">
                  <a16:creationId xmlns:a16="http://schemas.microsoft.com/office/drawing/2014/main" id="{A6E9FF54-369B-C748-B836-9CEDB372508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584714" flipH="1">
              <a:off x="6933006" y="4357551"/>
              <a:ext cx="478732" cy="500052"/>
            </a:xfrm>
            <a:prstGeom prst="rect">
              <a:avLst/>
            </a:prstGeom>
          </p:spPr>
        </p:pic>
        <p:pic>
          <p:nvPicPr>
            <p:cNvPr id="71" name="Picture 70" descr="beacon.png">
              <a:extLst>
                <a:ext uri="{FF2B5EF4-FFF2-40B4-BE49-F238E27FC236}">
                  <a16:creationId xmlns:a16="http://schemas.microsoft.com/office/drawing/2014/main" id="{7220CFB2-275B-DB4D-944D-81D7E5C3DD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0016745">
              <a:off x="7017259" y="3762014"/>
              <a:ext cx="339744" cy="241537"/>
            </a:xfrm>
            <a:prstGeom prst="rect">
              <a:avLst/>
            </a:prstGeom>
          </p:spPr>
        </p:pic>
      </p:grpSp>
      <p:pic>
        <p:nvPicPr>
          <p:cNvPr id="72" name="Picture 71"/>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16200000">
            <a:off x="6709414" y="4741520"/>
            <a:ext cx="2212848" cy="1423452"/>
          </a:xfrm>
          <a:prstGeom prst="rect">
            <a:avLst/>
          </a:prstGeom>
        </p:spPr>
      </p:pic>
      <p:pic>
        <p:nvPicPr>
          <p:cNvPr id="4" name="Audio 3">
            <a:hlinkClick r:id="" action="ppaction://media"/>
            <a:extLst>
              <a:ext uri="{FF2B5EF4-FFF2-40B4-BE49-F238E27FC236}">
                <a16:creationId xmlns:a16="http://schemas.microsoft.com/office/drawing/2014/main" id="{679456FD-05DA-EA4F-B7DF-BB8FC0DA5DA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36051181"/>
      </p:ext>
    </p:extLst>
  </p:cSld>
  <p:clrMapOvr>
    <a:masterClrMapping/>
  </p:clrMapOvr>
  <mc:AlternateContent xmlns:mc="http://schemas.openxmlformats.org/markup-compatibility/2006">
    <mc:Choice xmlns:p14="http://schemas.microsoft.com/office/powerpoint/2010/main" Requires="p14">
      <p:transition spd="slow" p14:dur="2000" advTm="2917"/>
    </mc:Choice>
    <mc:Fallback>
      <p:transition spd="slow" advTm="2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Technology: </a:t>
            </a:r>
            <a:r>
              <a:rPr lang="en-US" sz="4000" u="sng" dirty="0">
                <a:solidFill>
                  <a:srgbClr val="CCFFCC"/>
                </a:solidFill>
                <a:latin typeface="Calibri" panose="020F0502020204030204" pitchFamily="34" charset="0"/>
                <a:cs typeface="Calibri" panose="020F0502020204030204" pitchFamily="34" charset="0"/>
              </a:rPr>
              <a:t>Integrated Data</a:t>
            </a:r>
          </a:p>
        </p:txBody>
      </p:sp>
      <p:sp>
        <p:nvSpPr>
          <p:cNvPr id="17" name="TextBox 16"/>
          <p:cNvSpPr txBox="1"/>
          <p:nvPr/>
        </p:nvSpPr>
        <p:spPr>
          <a:xfrm>
            <a:off x="1939245" y="2366882"/>
            <a:ext cx="923149" cy="307777"/>
          </a:xfrm>
          <a:prstGeom prst="rect">
            <a:avLst/>
          </a:prstGeom>
          <a:noFill/>
        </p:spPr>
        <p:txBody>
          <a:bodyPr wrap="none" rtlCol="0">
            <a:spAutoFit/>
          </a:bodyPr>
          <a:lstStyle/>
          <a:p>
            <a:pPr algn="ctr" defTabSz="457146" fontAlgn="base">
              <a:spcBef>
                <a:spcPct val="0"/>
              </a:spcBef>
              <a:spcAft>
                <a:spcPct val="0"/>
              </a:spcAft>
            </a:pPr>
            <a:r>
              <a:rPr lang="en-US" sz="1400" b="1" dirty="0">
                <a:solidFill>
                  <a:prstClr val="white"/>
                </a:solidFill>
                <a:latin typeface="Arial" charset="0"/>
                <a:ea typeface="ＭＳ Ｐゴシック" charset="-128"/>
              </a:rPr>
              <a:t>Gateway</a:t>
            </a:r>
          </a:p>
        </p:txBody>
      </p:sp>
      <p:grpSp>
        <p:nvGrpSpPr>
          <p:cNvPr id="7" name="Group 6"/>
          <p:cNvGrpSpPr/>
          <p:nvPr/>
        </p:nvGrpSpPr>
        <p:grpSpPr>
          <a:xfrm>
            <a:off x="3881319" y="1234920"/>
            <a:ext cx="2285822" cy="1975134"/>
            <a:chOff x="2472829" y="1339595"/>
            <a:chExt cx="1981901" cy="1712522"/>
          </a:xfrm>
        </p:grpSpPr>
        <p:grpSp>
          <p:nvGrpSpPr>
            <p:cNvPr id="28" name="Group 27"/>
            <p:cNvGrpSpPr/>
            <p:nvPr/>
          </p:nvGrpSpPr>
          <p:grpSpPr>
            <a:xfrm>
              <a:off x="2939409" y="1339595"/>
              <a:ext cx="1515321" cy="1392621"/>
              <a:chOff x="1377051" y="1544059"/>
              <a:chExt cx="5417449" cy="4978783"/>
            </a:xfrm>
          </p:grpSpPr>
          <p:sp>
            <p:nvSpPr>
              <p:cNvPr id="30" name="Rectangle 29"/>
              <p:cNvSpPr/>
              <p:nvPr/>
            </p:nvSpPr>
            <p:spPr>
              <a:xfrm>
                <a:off x="1377051" y="3014001"/>
                <a:ext cx="1606559" cy="1591148"/>
              </a:xfrm>
              <a:prstGeom prst="rect">
                <a:avLst/>
              </a:prstGeom>
              <a:solidFill>
                <a:schemeClr val="bg1">
                  <a:lumMod val="65000"/>
                </a:schemeClr>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b="1" dirty="0">
                  <a:solidFill>
                    <a:prstClr val="black"/>
                  </a:solidFill>
                  <a:latin typeface="Calibri"/>
                </a:endParaRPr>
              </a:p>
            </p:txBody>
          </p:sp>
          <p:sp>
            <p:nvSpPr>
              <p:cNvPr id="34" name="Rectangle 33"/>
              <p:cNvSpPr/>
              <p:nvPr/>
            </p:nvSpPr>
            <p:spPr>
              <a:xfrm>
                <a:off x="2984500" y="3414759"/>
                <a:ext cx="406400" cy="772008"/>
              </a:xfrm>
              <a:prstGeom prst="rect">
                <a:avLst/>
              </a:prstGeom>
              <a:solidFill>
                <a:schemeClr val="bg1">
                  <a:lumMod val="65000"/>
                </a:schemeClr>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6" name="Rectangle 35"/>
              <p:cNvSpPr/>
              <p:nvPr/>
            </p:nvSpPr>
            <p:spPr>
              <a:xfrm>
                <a:off x="5324597" y="1544059"/>
                <a:ext cx="1407046" cy="114865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7" name="Rectangle 36"/>
              <p:cNvSpPr/>
              <p:nvPr/>
            </p:nvSpPr>
            <p:spPr>
              <a:xfrm>
                <a:off x="5659967" y="2692400"/>
                <a:ext cx="774700" cy="32173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8" name="Rectangle 37"/>
              <p:cNvSpPr/>
              <p:nvPr/>
            </p:nvSpPr>
            <p:spPr>
              <a:xfrm>
                <a:off x="5335898" y="4926520"/>
                <a:ext cx="1407046" cy="1596322"/>
              </a:xfrm>
              <a:prstGeom prst="rect">
                <a:avLst/>
              </a:prstGeom>
              <a:solidFill>
                <a:srgbClr val="FFFFFF"/>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9" name="Rectangle 38"/>
              <p:cNvSpPr/>
              <p:nvPr/>
            </p:nvSpPr>
            <p:spPr>
              <a:xfrm>
                <a:off x="5639913" y="4605867"/>
                <a:ext cx="774700" cy="32173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40" name="Rectangle 39"/>
              <p:cNvSpPr/>
              <p:nvPr/>
            </p:nvSpPr>
            <p:spPr>
              <a:xfrm>
                <a:off x="3396120" y="3013406"/>
                <a:ext cx="3397331" cy="1591148"/>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b="1" dirty="0">
                  <a:solidFill>
                    <a:srgbClr val="000000"/>
                  </a:solidFill>
                  <a:latin typeface="Calibri"/>
                </a:endParaRPr>
              </a:p>
            </p:txBody>
          </p:sp>
          <p:cxnSp>
            <p:nvCxnSpPr>
              <p:cNvPr id="41" name="Straight Connector 40"/>
              <p:cNvCxnSpPr/>
              <p:nvPr/>
            </p:nvCxnSpPr>
            <p:spPr>
              <a:xfrm>
                <a:off x="6794500" y="3433233"/>
                <a:ext cx="0" cy="110067"/>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472829" y="2316037"/>
              <a:ext cx="1453874" cy="736080"/>
              <a:chOff x="5921267" y="1250961"/>
              <a:chExt cx="2820354" cy="1303944"/>
            </a:xfrm>
          </p:grpSpPr>
          <p:sp>
            <p:nvSpPr>
              <p:cNvPr id="43" name="Rounded Rectangle 42"/>
              <p:cNvSpPr/>
              <p:nvPr/>
            </p:nvSpPr>
            <p:spPr>
              <a:xfrm>
                <a:off x="5921267" y="1284837"/>
                <a:ext cx="2820354" cy="1270068"/>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800" dirty="0">
                  <a:solidFill>
                    <a:prstClr val="black"/>
                  </a:solidFill>
                  <a:latin typeface="Calibri"/>
                </a:endParaRPr>
              </a:p>
            </p:txBody>
          </p:sp>
          <p:sp>
            <p:nvSpPr>
              <p:cNvPr id="44" name="Rounded Rectangle 43"/>
              <p:cNvSpPr/>
              <p:nvPr/>
            </p:nvSpPr>
            <p:spPr>
              <a:xfrm>
                <a:off x="6038845" y="1609114"/>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ECLSS</a:t>
                </a:r>
              </a:p>
            </p:txBody>
          </p:sp>
          <p:sp>
            <p:nvSpPr>
              <p:cNvPr id="45" name="Rounded Rectangle 44"/>
              <p:cNvSpPr/>
              <p:nvPr/>
            </p:nvSpPr>
            <p:spPr>
              <a:xfrm>
                <a:off x="6043583" y="2042110"/>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EPS</a:t>
                </a:r>
              </a:p>
            </p:txBody>
          </p:sp>
          <p:sp>
            <p:nvSpPr>
              <p:cNvPr id="46" name="Rounded Rectangle 45"/>
              <p:cNvSpPr/>
              <p:nvPr/>
            </p:nvSpPr>
            <p:spPr>
              <a:xfrm>
                <a:off x="6919530" y="1603780"/>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GN&amp;C</a:t>
                </a:r>
              </a:p>
            </p:txBody>
          </p:sp>
          <p:sp>
            <p:nvSpPr>
              <p:cNvPr id="47" name="Rounded Rectangle 46"/>
              <p:cNvSpPr/>
              <p:nvPr/>
            </p:nvSpPr>
            <p:spPr>
              <a:xfrm>
                <a:off x="6924267" y="2036777"/>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Comm</a:t>
                </a:r>
              </a:p>
            </p:txBody>
          </p:sp>
          <p:sp>
            <p:nvSpPr>
              <p:cNvPr id="48" name="Rounded Rectangle 47"/>
              <p:cNvSpPr/>
              <p:nvPr/>
            </p:nvSpPr>
            <p:spPr>
              <a:xfrm>
                <a:off x="7800213" y="1613216"/>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Therm.</a:t>
                </a:r>
              </a:p>
            </p:txBody>
          </p:sp>
          <p:sp>
            <p:nvSpPr>
              <p:cNvPr id="49" name="TextBox 48"/>
              <p:cNvSpPr txBox="1"/>
              <p:nvPr/>
            </p:nvSpPr>
            <p:spPr>
              <a:xfrm>
                <a:off x="5977421" y="1250961"/>
                <a:ext cx="2689637" cy="389999"/>
              </a:xfrm>
              <a:prstGeom prst="rect">
                <a:avLst/>
              </a:prstGeom>
              <a:noFill/>
            </p:spPr>
            <p:txBody>
              <a:bodyPr wrap="none" rtlCol="0">
                <a:spAutoFit/>
              </a:bodyPr>
              <a:lstStyle/>
              <a:p>
                <a:pPr algn="ctr" defTabSz="457146" fontAlgn="base">
                  <a:spcBef>
                    <a:spcPct val="0"/>
                  </a:spcBef>
                  <a:spcAft>
                    <a:spcPct val="0"/>
                  </a:spcAft>
                </a:pPr>
                <a:r>
                  <a:rPr lang="en-US" sz="1050" dirty="0">
                    <a:solidFill>
                      <a:prstClr val="black"/>
                    </a:solidFill>
                    <a:latin typeface="Arial" charset="0"/>
                    <a:ea typeface="ＭＳ Ｐゴシック" charset="-128"/>
                  </a:rPr>
                  <a:t>Spacecraft Subsystems</a:t>
                </a:r>
              </a:p>
            </p:txBody>
          </p:sp>
          <p:sp>
            <p:nvSpPr>
              <p:cNvPr id="50" name="Rounded Rectangle 49"/>
              <p:cNvSpPr/>
              <p:nvPr/>
            </p:nvSpPr>
            <p:spPr>
              <a:xfrm>
                <a:off x="7819717" y="2031444"/>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Struct.</a:t>
                </a:r>
              </a:p>
            </p:txBody>
          </p:sp>
        </p:grpSp>
      </p:grpSp>
      <p:cxnSp>
        <p:nvCxnSpPr>
          <p:cNvPr id="52" name="Straight Arrow Connector 51"/>
          <p:cNvCxnSpPr>
            <a:stCxn id="51" idx="0"/>
            <a:endCxn id="43" idx="2"/>
          </p:cNvCxnSpPr>
          <p:nvPr/>
        </p:nvCxnSpPr>
        <p:spPr>
          <a:xfrm flipV="1">
            <a:off x="4693611" y="3210055"/>
            <a:ext cx="26120" cy="815209"/>
          </a:xfrm>
          <a:prstGeom prst="straightConnector1">
            <a:avLst/>
          </a:prstGeom>
          <a:ln>
            <a:solidFill>
              <a:schemeClr val="bg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5522483" y="4570838"/>
            <a:ext cx="1534348" cy="930903"/>
          </a:xfrm>
          <a:prstGeom prst="straightConnector1">
            <a:avLst/>
          </a:prstGeom>
          <a:ln>
            <a:solidFill>
              <a:schemeClr val="bg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endCxn id="19" idx="1"/>
          </p:cNvCxnSpPr>
          <p:nvPr/>
        </p:nvCxnSpPr>
        <p:spPr>
          <a:xfrm flipV="1">
            <a:off x="5536440" y="3103380"/>
            <a:ext cx="1128571" cy="965014"/>
          </a:xfrm>
          <a:prstGeom prst="straightConnector1">
            <a:avLst/>
          </a:prstGeom>
          <a:ln>
            <a:solidFill>
              <a:schemeClr val="bg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51" name="Rounded Rectangle 50"/>
          <p:cNvSpPr/>
          <p:nvPr/>
        </p:nvSpPr>
        <p:spPr>
          <a:xfrm>
            <a:off x="3857761" y="4025264"/>
            <a:ext cx="1671700" cy="575237"/>
          </a:xfrm>
          <a:prstGeom prst="roundRect">
            <a:avLst/>
          </a:prstGeom>
          <a:solidFill>
            <a:srgbClr val="FFFFFF"/>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1400" b="1" dirty="0">
                <a:solidFill>
                  <a:srgbClr val="000000"/>
                </a:solidFill>
                <a:latin typeface="Calibri"/>
              </a:rPr>
              <a:t>Integrated System Manager</a:t>
            </a:r>
          </a:p>
        </p:txBody>
      </p:sp>
      <p:pic>
        <p:nvPicPr>
          <p:cNvPr id="59" name="Picture 5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0258" y="5498328"/>
            <a:ext cx="678924" cy="995011"/>
          </a:xfrm>
          <a:prstGeom prst="rect">
            <a:avLst/>
          </a:prstGeom>
        </p:spPr>
      </p:pic>
      <p:sp>
        <p:nvSpPr>
          <p:cNvPr id="60" name="TextBox 59"/>
          <p:cNvSpPr txBox="1"/>
          <p:nvPr/>
        </p:nvSpPr>
        <p:spPr>
          <a:xfrm>
            <a:off x="1524000" y="6550224"/>
            <a:ext cx="1541094" cy="307777"/>
          </a:xfrm>
          <a:prstGeom prst="rect">
            <a:avLst/>
          </a:prstGeom>
          <a:noFill/>
        </p:spPr>
        <p:txBody>
          <a:bodyPr wrap="none" rtlCol="0">
            <a:spAutoFit/>
          </a:bodyPr>
          <a:lstStyle/>
          <a:p>
            <a:pPr algn="ctr" defTabSz="457146" fontAlgn="base">
              <a:spcBef>
                <a:spcPct val="0"/>
              </a:spcBef>
              <a:spcAft>
                <a:spcPct val="0"/>
              </a:spcAft>
            </a:pPr>
            <a:r>
              <a:rPr lang="en-US" sz="1400" b="1" dirty="0">
                <a:solidFill>
                  <a:prstClr val="white"/>
                </a:solidFill>
                <a:latin typeface="Arial" charset="0"/>
                <a:ea typeface="ＭＳ Ｐゴシック" charset="-128"/>
              </a:rPr>
              <a:t>Mission Control</a:t>
            </a:r>
          </a:p>
        </p:txBody>
      </p:sp>
      <p:cxnSp>
        <p:nvCxnSpPr>
          <p:cNvPr id="61" name="Straight Arrow Connector 60"/>
          <p:cNvCxnSpPr/>
          <p:nvPr/>
        </p:nvCxnSpPr>
        <p:spPr>
          <a:xfrm flipV="1">
            <a:off x="2382314" y="4591773"/>
            <a:ext cx="1500303" cy="1179347"/>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742544" y="3309822"/>
            <a:ext cx="1080001" cy="523220"/>
          </a:xfrm>
          <a:prstGeom prst="rect">
            <a:avLst/>
          </a:prstGeom>
        </p:spPr>
        <p:txBody>
          <a:bodyPr wrap="square">
            <a:spAutoFit/>
          </a:bodyPr>
          <a:lstStyle/>
          <a:p>
            <a:pPr algn="ctr" defTabSz="457146" fontAlgn="base">
              <a:spcBef>
                <a:spcPct val="0"/>
              </a:spcBef>
              <a:spcAft>
                <a:spcPct val="0"/>
              </a:spcAft>
            </a:pPr>
            <a:r>
              <a:rPr lang="en-US" sz="1400" b="1" u="sng" dirty="0">
                <a:solidFill>
                  <a:srgbClr val="CCFFCC"/>
                </a:solidFill>
                <a:latin typeface="Arial" charset="0"/>
                <a:ea typeface="ＭＳ Ｐゴシック" charset="-128"/>
              </a:rPr>
              <a:t>Integrated Data</a:t>
            </a:r>
          </a:p>
        </p:txBody>
      </p:sp>
      <p:sp>
        <p:nvSpPr>
          <p:cNvPr id="56" name="Slide Number Placeholder 2"/>
          <p:cNvSpPr txBox="1">
            <a:spLocks/>
          </p:cNvSpPr>
          <p:nvPr/>
        </p:nvSpPr>
        <p:spPr>
          <a:xfrm>
            <a:off x="11393912" y="6412291"/>
            <a:ext cx="710293" cy="445709"/>
          </a:xfrm>
          <a:prstGeom prst="rect">
            <a:avLst/>
          </a:prstGeom>
        </p:spPr>
        <p:txBody>
          <a:bodyPr/>
          <a:lstStyle>
            <a:defPPr>
              <a:defRPr lang="en-US"/>
            </a:defPPr>
            <a:lvl1pPr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14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293"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440"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58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5733" algn="l" defTabSz="457146" rtl="0" eaLnBrk="1" latinLnBrk="0" hangingPunct="1">
              <a:defRPr sz="2400" kern="1200">
                <a:solidFill>
                  <a:schemeClr val="tx1"/>
                </a:solidFill>
                <a:latin typeface="Arial" charset="0"/>
                <a:ea typeface="ＭＳ Ｐゴシック" charset="-128"/>
                <a:cs typeface="ＭＳ Ｐゴシック" charset="-128"/>
              </a:defRPr>
            </a:lvl6pPr>
            <a:lvl7pPr marL="2742879" algn="l" defTabSz="457146" rtl="0" eaLnBrk="1" latinLnBrk="0" hangingPunct="1">
              <a:defRPr sz="2400" kern="1200">
                <a:solidFill>
                  <a:schemeClr val="tx1"/>
                </a:solidFill>
                <a:latin typeface="Arial" charset="0"/>
                <a:ea typeface="ＭＳ Ｐゴシック" charset="-128"/>
                <a:cs typeface="ＭＳ Ｐゴシック" charset="-128"/>
              </a:defRPr>
            </a:lvl7pPr>
            <a:lvl8pPr marL="3200026" algn="l" defTabSz="457146" rtl="0" eaLnBrk="1" latinLnBrk="0" hangingPunct="1">
              <a:defRPr sz="2400" kern="1200">
                <a:solidFill>
                  <a:schemeClr val="tx1"/>
                </a:solidFill>
                <a:latin typeface="Arial" charset="0"/>
                <a:ea typeface="ＭＳ Ｐゴシック" charset="-128"/>
                <a:cs typeface="ＭＳ Ｐゴシック" charset="-128"/>
              </a:defRPr>
            </a:lvl8pPr>
            <a:lvl9pPr marL="3657172" algn="l" defTabSz="457146" rtl="0" eaLnBrk="1" latinLnBrk="0" hangingPunct="1">
              <a:defRPr sz="2400" kern="1200">
                <a:solidFill>
                  <a:schemeClr val="tx1"/>
                </a:solidFill>
                <a:latin typeface="Arial" charset="0"/>
                <a:ea typeface="ＭＳ Ｐゴシック" charset="-128"/>
                <a:cs typeface="ＭＳ Ｐゴシック" charset="-128"/>
              </a:defRPr>
            </a:lvl9pPr>
          </a:lstStyle>
          <a:p>
            <a:pPr algn="r"/>
            <a:fld id="{4336D8BB-1FBA-4ECE-B83B-DC345E7EB0EF}" type="slidenum">
              <a:rPr lang="en-US">
                <a:solidFill>
                  <a:prstClr val="white"/>
                </a:solidFill>
              </a:rPr>
              <a:pPr algn="r"/>
              <a:t>5</a:t>
            </a:fld>
            <a:endParaRPr lang="en-US" dirty="0">
              <a:solidFill>
                <a:prstClr val="white"/>
              </a:solidFill>
            </a:endParaRPr>
          </a:p>
        </p:txBody>
      </p:sp>
      <p:pic>
        <p:nvPicPr>
          <p:cNvPr id="57" name="Picture 5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0554" y="1268760"/>
            <a:ext cx="1519444" cy="1115568"/>
          </a:xfrm>
          <a:prstGeom prst="rect">
            <a:avLst/>
          </a:prstGeom>
        </p:spPr>
      </p:pic>
      <p:grpSp>
        <p:nvGrpSpPr>
          <p:cNvPr id="68" name="Group 67"/>
          <p:cNvGrpSpPr>
            <a:grpSpLocks noChangeAspect="1"/>
          </p:cNvGrpSpPr>
          <p:nvPr/>
        </p:nvGrpSpPr>
        <p:grpSpPr>
          <a:xfrm>
            <a:off x="6672064" y="2023167"/>
            <a:ext cx="2907792" cy="2167451"/>
            <a:chOff x="6189288" y="3087248"/>
            <a:chExt cx="2487168" cy="1853920"/>
          </a:xfrm>
        </p:grpSpPr>
        <p:pic>
          <p:nvPicPr>
            <p:cNvPr id="69" name="Picture 68" descr="ISS-Module.jpg"/>
            <p:cNvPicPr>
              <a:picLocks noChangeAspect="1"/>
            </p:cNvPicPr>
            <p:nvPr/>
          </p:nvPicPr>
          <p:blipFill>
            <a:blip r:embed="rId7" cstate="screen">
              <a:alphaModFix amt="75000"/>
              <a:extLst>
                <a:ext uri="{28A0092B-C50C-407E-A947-70E740481C1C}">
                  <a14:useLocalDpi xmlns:a14="http://schemas.microsoft.com/office/drawing/2010/main"/>
                </a:ext>
              </a:extLst>
            </a:blip>
            <a:stretch>
              <a:fillRect/>
            </a:stretch>
          </p:blipFill>
          <p:spPr>
            <a:xfrm>
              <a:off x="6189288" y="3087248"/>
              <a:ext cx="2487168" cy="1853920"/>
            </a:xfrm>
            <a:prstGeom prst="rect">
              <a:avLst/>
            </a:prstGeom>
          </p:spPr>
        </p:pic>
        <p:pic>
          <p:nvPicPr>
            <p:cNvPr id="70" name="Picture 69">
              <a:extLst>
                <a:ext uri="{FF2B5EF4-FFF2-40B4-BE49-F238E27FC236}">
                  <a16:creationId xmlns:a16="http://schemas.microsoft.com/office/drawing/2014/main" id="{2CE69F69-C069-DF45-9754-4A59E4903E5F}"/>
                </a:ext>
              </a:extLst>
            </p:cNvPr>
            <p:cNvPicPr>
              <a:picLocks noChangeAspect="1"/>
            </p:cNvPicPr>
            <p:nvPr/>
          </p:nvPicPr>
          <p:blipFill rotWithShape="1">
            <a:blip r:embed="rId8" cstate="screen">
              <a:alphaModFix amt="50000"/>
              <a:extLst>
                <a:ext uri="{28A0092B-C50C-407E-A947-70E740481C1C}">
                  <a14:useLocalDpi xmlns:a14="http://schemas.microsoft.com/office/drawing/2010/main"/>
                </a:ext>
              </a:extLst>
            </a:blip>
            <a:srcRect/>
            <a:stretch/>
          </p:blipFill>
          <p:spPr>
            <a:xfrm rot="10800000">
              <a:off x="6710463" y="3219792"/>
              <a:ext cx="1198801" cy="1268416"/>
            </a:xfrm>
            <a:prstGeom prst="rect">
              <a:avLst/>
            </a:prstGeom>
          </p:spPr>
        </p:pic>
        <p:pic>
          <p:nvPicPr>
            <p:cNvPr id="71" name="Picture 70">
              <a:extLst>
                <a:ext uri="{FF2B5EF4-FFF2-40B4-BE49-F238E27FC236}">
                  <a16:creationId xmlns:a16="http://schemas.microsoft.com/office/drawing/2014/main" id="{FCC647AD-7FA7-A84A-B995-B17BD45EB4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38230" y="4138163"/>
              <a:ext cx="478732" cy="500052"/>
            </a:xfrm>
            <a:prstGeom prst="rect">
              <a:avLst/>
            </a:prstGeom>
          </p:spPr>
        </p:pic>
        <p:pic>
          <p:nvPicPr>
            <p:cNvPr id="72" name="Picture 71">
              <a:extLst>
                <a:ext uri="{FF2B5EF4-FFF2-40B4-BE49-F238E27FC236}">
                  <a16:creationId xmlns:a16="http://schemas.microsoft.com/office/drawing/2014/main" id="{817274AE-A10B-BC4A-9CAE-1962B3C4A9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15286">
              <a:off x="7397344" y="4349414"/>
              <a:ext cx="478732" cy="500052"/>
            </a:xfrm>
            <a:prstGeom prst="rect">
              <a:avLst/>
            </a:prstGeom>
          </p:spPr>
        </p:pic>
        <p:pic>
          <p:nvPicPr>
            <p:cNvPr id="73" name="Picture 72">
              <a:extLst>
                <a:ext uri="{FF2B5EF4-FFF2-40B4-BE49-F238E27FC236}">
                  <a16:creationId xmlns:a16="http://schemas.microsoft.com/office/drawing/2014/main" id="{67F1794B-97E9-7D43-987D-2DE0C9A3EA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6473793" y="4178369"/>
              <a:ext cx="478732" cy="500052"/>
            </a:xfrm>
            <a:prstGeom prst="rect">
              <a:avLst/>
            </a:prstGeom>
          </p:spPr>
        </p:pic>
        <p:pic>
          <p:nvPicPr>
            <p:cNvPr id="74" name="Picture 73">
              <a:extLst>
                <a:ext uri="{FF2B5EF4-FFF2-40B4-BE49-F238E27FC236}">
                  <a16:creationId xmlns:a16="http://schemas.microsoft.com/office/drawing/2014/main" id="{A6E9FF54-369B-C748-B836-9CEDB37250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584714" flipH="1">
              <a:off x="6933006" y="4357551"/>
              <a:ext cx="478732" cy="500052"/>
            </a:xfrm>
            <a:prstGeom prst="rect">
              <a:avLst/>
            </a:prstGeom>
          </p:spPr>
        </p:pic>
        <p:pic>
          <p:nvPicPr>
            <p:cNvPr id="75" name="Picture 74" descr="beacon.png">
              <a:extLst>
                <a:ext uri="{FF2B5EF4-FFF2-40B4-BE49-F238E27FC236}">
                  <a16:creationId xmlns:a16="http://schemas.microsoft.com/office/drawing/2014/main" id="{7220CFB2-275B-DB4D-944D-81D7E5C3DD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016745">
              <a:off x="7017259" y="3762014"/>
              <a:ext cx="339744" cy="241537"/>
            </a:xfrm>
            <a:prstGeom prst="rect">
              <a:avLst/>
            </a:prstGeom>
          </p:spPr>
        </p:pic>
      </p:grpSp>
      <p:pic>
        <p:nvPicPr>
          <p:cNvPr id="77" name="Picture 76"/>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16200000">
            <a:off x="6709414" y="4741520"/>
            <a:ext cx="2212848" cy="1423452"/>
          </a:xfrm>
          <a:prstGeom prst="rect">
            <a:avLst/>
          </a:prstGeom>
        </p:spPr>
      </p:pic>
      <p:pic>
        <p:nvPicPr>
          <p:cNvPr id="5" name="Audio 4">
            <a:hlinkClick r:id="" action="ppaction://media"/>
            <a:extLst>
              <a:ext uri="{FF2B5EF4-FFF2-40B4-BE49-F238E27FC236}">
                <a16:creationId xmlns:a16="http://schemas.microsoft.com/office/drawing/2014/main" id="{27101343-FCAA-E848-A289-6AB19AA95CB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23613483"/>
      </p:ext>
    </p:extLst>
  </p:cSld>
  <p:clrMapOvr>
    <a:masterClrMapping/>
  </p:clrMapOvr>
  <mc:AlternateContent xmlns:mc="http://schemas.openxmlformats.org/markup-compatibility/2006">
    <mc:Choice xmlns:p14="http://schemas.microsoft.com/office/powerpoint/2010/main" Requires="p14">
      <p:transition spd="slow" p14:dur="2000" advTm="27957"/>
    </mc:Choice>
    <mc:Fallback>
      <p:transition spd="slow" advTm="2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FF"/>
                </a:solidFill>
                <a:latin typeface="Calibri" panose="020F0502020204030204" pitchFamily="34" charset="0"/>
                <a:cs typeface="Calibri" panose="020F0502020204030204" pitchFamily="34" charset="0"/>
              </a:rPr>
              <a:t>Technology: </a:t>
            </a:r>
            <a:r>
              <a:rPr lang="en-US" sz="4000" u="sng" dirty="0">
                <a:solidFill>
                  <a:srgbClr val="CCFFCC"/>
                </a:solidFill>
                <a:latin typeface="Calibri" panose="020F0502020204030204" pitchFamily="34" charset="0"/>
                <a:cs typeface="Calibri" panose="020F0502020204030204" pitchFamily="34" charset="0"/>
              </a:rPr>
              <a:t>Coordinated Execution</a:t>
            </a:r>
          </a:p>
        </p:txBody>
      </p:sp>
      <p:sp>
        <p:nvSpPr>
          <p:cNvPr id="17" name="TextBox 16"/>
          <p:cNvSpPr txBox="1"/>
          <p:nvPr/>
        </p:nvSpPr>
        <p:spPr>
          <a:xfrm>
            <a:off x="1939245" y="2366882"/>
            <a:ext cx="923149" cy="307777"/>
          </a:xfrm>
          <a:prstGeom prst="rect">
            <a:avLst/>
          </a:prstGeom>
          <a:noFill/>
        </p:spPr>
        <p:txBody>
          <a:bodyPr wrap="none" rtlCol="0">
            <a:spAutoFit/>
          </a:bodyPr>
          <a:lstStyle/>
          <a:p>
            <a:pPr algn="ctr" defTabSz="457146" fontAlgn="base">
              <a:spcBef>
                <a:spcPct val="0"/>
              </a:spcBef>
              <a:spcAft>
                <a:spcPct val="0"/>
              </a:spcAft>
            </a:pPr>
            <a:r>
              <a:rPr lang="en-US" sz="1400" b="1" dirty="0">
                <a:solidFill>
                  <a:prstClr val="white"/>
                </a:solidFill>
                <a:latin typeface="Arial" charset="0"/>
                <a:ea typeface="ＭＳ Ｐゴシック" charset="-128"/>
              </a:rPr>
              <a:t>Gateway</a:t>
            </a:r>
          </a:p>
        </p:txBody>
      </p:sp>
      <p:grpSp>
        <p:nvGrpSpPr>
          <p:cNvPr id="7" name="Group 6"/>
          <p:cNvGrpSpPr/>
          <p:nvPr/>
        </p:nvGrpSpPr>
        <p:grpSpPr>
          <a:xfrm>
            <a:off x="3881319" y="1234920"/>
            <a:ext cx="2285822" cy="1975134"/>
            <a:chOff x="2472829" y="1339595"/>
            <a:chExt cx="1981901" cy="1712522"/>
          </a:xfrm>
        </p:grpSpPr>
        <p:grpSp>
          <p:nvGrpSpPr>
            <p:cNvPr id="28" name="Group 27"/>
            <p:cNvGrpSpPr/>
            <p:nvPr/>
          </p:nvGrpSpPr>
          <p:grpSpPr>
            <a:xfrm>
              <a:off x="2939409" y="1339595"/>
              <a:ext cx="1515321" cy="1392621"/>
              <a:chOff x="1377051" y="1544059"/>
              <a:chExt cx="5417449" cy="4978783"/>
            </a:xfrm>
          </p:grpSpPr>
          <p:sp>
            <p:nvSpPr>
              <p:cNvPr id="30" name="Rectangle 29"/>
              <p:cNvSpPr/>
              <p:nvPr/>
            </p:nvSpPr>
            <p:spPr>
              <a:xfrm>
                <a:off x="1377051" y="3014001"/>
                <a:ext cx="1606559" cy="1591148"/>
              </a:xfrm>
              <a:prstGeom prst="rect">
                <a:avLst/>
              </a:prstGeom>
              <a:solidFill>
                <a:schemeClr val="bg1">
                  <a:lumMod val="65000"/>
                </a:schemeClr>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b="1" dirty="0">
                  <a:solidFill>
                    <a:prstClr val="black"/>
                  </a:solidFill>
                  <a:latin typeface="Calibri"/>
                </a:endParaRPr>
              </a:p>
            </p:txBody>
          </p:sp>
          <p:sp>
            <p:nvSpPr>
              <p:cNvPr id="34" name="Rectangle 33"/>
              <p:cNvSpPr/>
              <p:nvPr/>
            </p:nvSpPr>
            <p:spPr>
              <a:xfrm>
                <a:off x="2984500" y="3414759"/>
                <a:ext cx="406400" cy="772008"/>
              </a:xfrm>
              <a:prstGeom prst="rect">
                <a:avLst/>
              </a:prstGeom>
              <a:solidFill>
                <a:schemeClr val="bg1">
                  <a:lumMod val="65000"/>
                </a:schemeClr>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6" name="Rectangle 35"/>
              <p:cNvSpPr/>
              <p:nvPr/>
            </p:nvSpPr>
            <p:spPr>
              <a:xfrm>
                <a:off x="5324597" y="1544059"/>
                <a:ext cx="1407046" cy="114865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7" name="Rectangle 36"/>
              <p:cNvSpPr/>
              <p:nvPr/>
            </p:nvSpPr>
            <p:spPr>
              <a:xfrm>
                <a:off x="5659967" y="2692400"/>
                <a:ext cx="774700" cy="32173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8" name="Rectangle 37"/>
              <p:cNvSpPr/>
              <p:nvPr/>
            </p:nvSpPr>
            <p:spPr>
              <a:xfrm>
                <a:off x="5335898" y="4926520"/>
                <a:ext cx="1407046" cy="1596322"/>
              </a:xfrm>
              <a:prstGeom prst="rect">
                <a:avLst/>
              </a:prstGeom>
              <a:solidFill>
                <a:srgbClr val="FFFFFF"/>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9" name="Rectangle 38"/>
              <p:cNvSpPr/>
              <p:nvPr/>
            </p:nvSpPr>
            <p:spPr>
              <a:xfrm>
                <a:off x="5639913" y="4605867"/>
                <a:ext cx="774700" cy="32173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40" name="Rectangle 39"/>
              <p:cNvSpPr/>
              <p:nvPr/>
            </p:nvSpPr>
            <p:spPr>
              <a:xfrm>
                <a:off x="3396120" y="3013406"/>
                <a:ext cx="3397331" cy="1591148"/>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b="1" dirty="0">
                  <a:solidFill>
                    <a:srgbClr val="000000"/>
                  </a:solidFill>
                  <a:latin typeface="Calibri"/>
                </a:endParaRPr>
              </a:p>
            </p:txBody>
          </p:sp>
          <p:cxnSp>
            <p:nvCxnSpPr>
              <p:cNvPr id="41" name="Straight Connector 40"/>
              <p:cNvCxnSpPr/>
              <p:nvPr/>
            </p:nvCxnSpPr>
            <p:spPr>
              <a:xfrm>
                <a:off x="6794500" y="3433233"/>
                <a:ext cx="0" cy="110067"/>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472829" y="2316037"/>
              <a:ext cx="1453874" cy="736080"/>
              <a:chOff x="5921267" y="1250961"/>
              <a:chExt cx="2820354" cy="1303944"/>
            </a:xfrm>
          </p:grpSpPr>
          <p:sp>
            <p:nvSpPr>
              <p:cNvPr id="43" name="Rounded Rectangle 42"/>
              <p:cNvSpPr/>
              <p:nvPr/>
            </p:nvSpPr>
            <p:spPr>
              <a:xfrm>
                <a:off x="5921267" y="1284837"/>
                <a:ext cx="2820354" cy="1270068"/>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800" dirty="0">
                  <a:solidFill>
                    <a:prstClr val="black"/>
                  </a:solidFill>
                  <a:latin typeface="Calibri"/>
                </a:endParaRPr>
              </a:p>
            </p:txBody>
          </p:sp>
          <p:sp>
            <p:nvSpPr>
              <p:cNvPr id="44" name="Rounded Rectangle 43"/>
              <p:cNvSpPr/>
              <p:nvPr/>
            </p:nvSpPr>
            <p:spPr>
              <a:xfrm>
                <a:off x="6038845" y="1609114"/>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ECLSS</a:t>
                </a:r>
              </a:p>
            </p:txBody>
          </p:sp>
          <p:sp>
            <p:nvSpPr>
              <p:cNvPr id="45" name="Rounded Rectangle 44"/>
              <p:cNvSpPr/>
              <p:nvPr/>
            </p:nvSpPr>
            <p:spPr>
              <a:xfrm>
                <a:off x="6043583" y="2042110"/>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EPS</a:t>
                </a:r>
              </a:p>
            </p:txBody>
          </p:sp>
          <p:sp>
            <p:nvSpPr>
              <p:cNvPr id="46" name="Rounded Rectangle 45"/>
              <p:cNvSpPr/>
              <p:nvPr/>
            </p:nvSpPr>
            <p:spPr>
              <a:xfrm>
                <a:off x="6919530" y="1603780"/>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GN&amp;C</a:t>
                </a:r>
              </a:p>
            </p:txBody>
          </p:sp>
          <p:sp>
            <p:nvSpPr>
              <p:cNvPr id="47" name="Rounded Rectangle 46"/>
              <p:cNvSpPr/>
              <p:nvPr/>
            </p:nvSpPr>
            <p:spPr>
              <a:xfrm>
                <a:off x="6924267" y="2036777"/>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Comm</a:t>
                </a:r>
              </a:p>
            </p:txBody>
          </p:sp>
          <p:sp>
            <p:nvSpPr>
              <p:cNvPr id="48" name="Rounded Rectangle 47"/>
              <p:cNvSpPr/>
              <p:nvPr/>
            </p:nvSpPr>
            <p:spPr>
              <a:xfrm>
                <a:off x="7800213" y="1613216"/>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Therm.</a:t>
                </a:r>
              </a:p>
            </p:txBody>
          </p:sp>
          <p:sp>
            <p:nvSpPr>
              <p:cNvPr id="49" name="TextBox 48"/>
              <p:cNvSpPr txBox="1"/>
              <p:nvPr/>
            </p:nvSpPr>
            <p:spPr>
              <a:xfrm>
                <a:off x="5977421" y="1250961"/>
                <a:ext cx="2689637" cy="389999"/>
              </a:xfrm>
              <a:prstGeom prst="rect">
                <a:avLst/>
              </a:prstGeom>
              <a:noFill/>
            </p:spPr>
            <p:txBody>
              <a:bodyPr wrap="none" rtlCol="0">
                <a:spAutoFit/>
              </a:bodyPr>
              <a:lstStyle/>
              <a:p>
                <a:pPr algn="ctr" defTabSz="457146" fontAlgn="base">
                  <a:spcBef>
                    <a:spcPct val="0"/>
                  </a:spcBef>
                  <a:spcAft>
                    <a:spcPct val="0"/>
                  </a:spcAft>
                </a:pPr>
                <a:r>
                  <a:rPr lang="en-US" sz="1050" dirty="0">
                    <a:solidFill>
                      <a:prstClr val="black"/>
                    </a:solidFill>
                    <a:latin typeface="Arial" charset="0"/>
                    <a:ea typeface="ＭＳ Ｐゴシック" charset="-128"/>
                  </a:rPr>
                  <a:t>Spacecraft Subsystems</a:t>
                </a:r>
              </a:p>
            </p:txBody>
          </p:sp>
          <p:sp>
            <p:nvSpPr>
              <p:cNvPr id="50" name="Rounded Rectangle 49"/>
              <p:cNvSpPr/>
              <p:nvPr/>
            </p:nvSpPr>
            <p:spPr>
              <a:xfrm>
                <a:off x="7819717" y="2031444"/>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Struct.</a:t>
                </a:r>
              </a:p>
            </p:txBody>
          </p:sp>
        </p:grpSp>
      </p:grpSp>
      <p:cxnSp>
        <p:nvCxnSpPr>
          <p:cNvPr id="52" name="Straight Arrow Connector 51"/>
          <p:cNvCxnSpPr>
            <a:endCxn id="43" idx="2"/>
          </p:cNvCxnSpPr>
          <p:nvPr/>
        </p:nvCxnSpPr>
        <p:spPr>
          <a:xfrm flipV="1">
            <a:off x="4693611" y="3210055"/>
            <a:ext cx="26120" cy="815209"/>
          </a:xfrm>
          <a:prstGeom prst="straightConnector1">
            <a:avLst/>
          </a:prstGeom>
          <a:ln>
            <a:solidFill>
              <a:schemeClr val="bg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5522483" y="4584794"/>
            <a:ext cx="1534348" cy="916946"/>
          </a:xfrm>
          <a:prstGeom prst="straightConnector1">
            <a:avLst/>
          </a:prstGeom>
          <a:ln>
            <a:solidFill>
              <a:schemeClr val="bg1"/>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endCxn id="19" idx="1"/>
          </p:cNvCxnSpPr>
          <p:nvPr/>
        </p:nvCxnSpPr>
        <p:spPr>
          <a:xfrm flipV="1">
            <a:off x="5536440" y="3103380"/>
            <a:ext cx="1128571" cy="965014"/>
          </a:xfrm>
          <a:prstGeom prst="straightConnector1">
            <a:avLst/>
          </a:prstGeom>
          <a:ln>
            <a:solidFill>
              <a:schemeClr val="bg1"/>
            </a:solidFill>
            <a:headEnd type="none"/>
            <a:tailEnd type="arrow"/>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0258" y="5498328"/>
            <a:ext cx="678924" cy="995011"/>
          </a:xfrm>
          <a:prstGeom prst="rect">
            <a:avLst/>
          </a:prstGeom>
        </p:spPr>
      </p:pic>
      <p:sp>
        <p:nvSpPr>
          <p:cNvPr id="60" name="TextBox 59"/>
          <p:cNvSpPr txBox="1"/>
          <p:nvPr/>
        </p:nvSpPr>
        <p:spPr>
          <a:xfrm>
            <a:off x="1524000" y="6550224"/>
            <a:ext cx="1541094" cy="307777"/>
          </a:xfrm>
          <a:prstGeom prst="rect">
            <a:avLst/>
          </a:prstGeom>
          <a:noFill/>
        </p:spPr>
        <p:txBody>
          <a:bodyPr wrap="none" rtlCol="0">
            <a:spAutoFit/>
          </a:bodyPr>
          <a:lstStyle/>
          <a:p>
            <a:pPr algn="ctr" defTabSz="457146" fontAlgn="base">
              <a:spcBef>
                <a:spcPct val="0"/>
              </a:spcBef>
              <a:spcAft>
                <a:spcPct val="0"/>
              </a:spcAft>
            </a:pPr>
            <a:r>
              <a:rPr lang="en-US" sz="1400" b="1" dirty="0">
                <a:solidFill>
                  <a:prstClr val="white"/>
                </a:solidFill>
                <a:latin typeface="Arial" charset="0"/>
                <a:ea typeface="ＭＳ Ｐゴシック" charset="-128"/>
              </a:rPr>
              <a:t>Mission Control</a:t>
            </a:r>
          </a:p>
        </p:txBody>
      </p:sp>
      <p:cxnSp>
        <p:nvCxnSpPr>
          <p:cNvPr id="61" name="Straight Arrow Connector 60"/>
          <p:cNvCxnSpPr/>
          <p:nvPr/>
        </p:nvCxnSpPr>
        <p:spPr>
          <a:xfrm flipV="1">
            <a:off x="2382314" y="4591773"/>
            <a:ext cx="1500303" cy="1179347"/>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742543" y="3309823"/>
            <a:ext cx="1126832" cy="461665"/>
          </a:xfrm>
          <a:prstGeom prst="rect">
            <a:avLst/>
          </a:prstGeom>
        </p:spPr>
        <p:txBody>
          <a:bodyPr wrap="square">
            <a:spAutoFit/>
          </a:bodyPr>
          <a:lstStyle/>
          <a:p>
            <a:pPr algn="ctr" defTabSz="457146" fontAlgn="base">
              <a:spcBef>
                <a:spcPct val="0"/>
              </a:spcBef>
              <a:spcAft>
                <a:spcPct val="0"/>
              </a:spcAft>
            </a:pPr>
            <a:r>
              <a:rPr lang="en-US" sz="1200" b="1" u="sng" dirty="0">
                <a:solidFill>
                  <a:srgbClr val="CCFFCC"/>
                </a:solidFill>
                <a:latin typeface="Arial" charset="0"/>
                <a:ea typeface="ＭＳ Ｐゴシック" charset="-128"/>
              </a:rPr>
              <a:t>Coordinated Execution</a:t>
            </a:r>
          </a:p>
        </p:txBody>
      </p:sp>
      <p:sp>
        <p:nvSpPr>
          <p:cNvPr id="56" name="Rounded Rectangle 55"/>
          <p:cNvSpPr/>
          <p:nvPr/>
        </p:nvSpPr>
        <p:spPr>
          <a:xfrm>
            <a:off x="3857761" y="4025264"/>
            <a:ext cx="1671700" cy="575237"/>
          </a:xfrm>
          <a:prstGeom prst="roundRect">
            <a:avLst/>
          </a:prstGeom>
          <a:solidFill>
            <a:srgbClr val="FFFFFF"/>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1400" b="1" dirty="0">
                <a:solidFill>
                  <a:srgbClr val="000000"/>
                </a:solidFill>
                <a:latin typeface="Calibri"/>
              </a:rPr>
              <a:t>Integrated System Manager</a:t>
            </a:r>
          </a:p>
        </p:txBody>
      </p:sp>
      <p:sp>
        <p:nvSpPr>
          <p:cNvPr id="57" name="Slide Number Placeholder 2"/>
          <p:cNvSpPr txBox="1">
            <a:spLocks/>
          </p:cNvSpPr>
          <p:nvPr/>
        </p:nvSpPr>
        <p:spPr>
          <a:xfrm>
            <a:off x="11393912" y="6412291"/>
            <a:ext cx="710293" cy="445709"/>
          </a:xfrm>
          <a:prstGeom prst="rect">
            <a:avLst/>
          </a:prstGeom>
        </p:spPr>
        <p:txBody>
          <a:bodyPr/>
          <a:lstStyle>
            <a:defPPr>
              <a:defRPr lang="en-US"/>
            </a:defPPr>
            <a:lvl1pPr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14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293"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440"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58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5733" algn="l" defTabSz="457146" rtl="0" eaLnBrk="1" latinLnBrk="0" hangingPunct="1">
              <a:defRPr sz="2400" kern="1200">
                <a:solidFill>
                  <a:schemeClr val="tx1"/>
                </a:solidFill>
                <a:latin typeface="Arial" charset="0"/>
                <a:ea typeface="ＭＳ Ｐゴシック" charset="-128"/>
                <a:cs typeface="ＭＳ Ｐゴシック" charset="-128"/>
              </a:defRPr>
            </a:lvl6pPr>
            <a:lvl7pPr marL="2742879" algn="l" defTabSz="457146" rtl="0" eaLnBrk="1" latinLnBrk="0" hangingPunct="1">
              <a:defRPr sz="2400" kern="1200">
                <a:solidFill>
                  <a:schemeClr val="tx1"/>
                </a:solidFill>
                <a:latin typeface="Arial" charset="0"/>
                <a:ea typeface="ＭＳ Ｐゴシック" charset="-128"/>
                <a:cs typeface="ＭＳ Ｐゴシック" charset="-128"/>
              </a:defRPr>
            </a:lvl7pPr>
            <a:lvl8pPr marL="3200026" algn="l" defTabSz="457146" rtl="0" eaLnBrk="1" latinLnBrk="0" hangingPunct="1">
              <a:defRPr sz="2400" kern="1200">
                <a:solidFill>
                  <a:schemeClr val="tx1"/>
                </a:solidFill>
                <a:latin typeface="Arial" charset="0"/>
                <a:ea typeface="ＭＳ Ｐゴシック" charset="-128"/>
                <a:cs typeface="ＭＳ Ｐゴシック" charset="-128"/>
              </a:defRPr>
            </a:lvl8pPr>
            <a:lvl9pPr marL="3657172" algn="l" defTabSz="457146" rtl="0" eaLnBrk="1" latinLnBrk="0" hangingPunct="1">
              <a:defRPr sz="2400" kern="1200">
                <a:solidFill>
                  <a:schemeClr val="tx1"/>
                </a:solidFill>
                <a:latin typeface="Arial" charset="0"/>
                <a:ea typeface="ＭＳ Ｐゴシック" charset="-128"/>
                <a:cs typeface="ＭＳ Ｐゴシック" charset="-128"/>
              </a:defRPr>
            </a:lvl9pPr>
          </a:lstStyle>
          <a:p>
            <a:pPr algn="r"/>
            <a:fld id="{4336D8BB-1FBA-4ECE-B83B-DC345E7EB0EF}" type="slidenum">
              <a:rPr lang="en-US">
                <a:solidFill>
                  <a:prstClr val="white"/>
                </a:solidFill>
              </a:rPr>
              <a:pPr algn="r"/>
              <a:t>6</a:t>
            </a:fld>
            <a:endParaRPr lang="en-US" dirty="0">
              <a:solidFill>
                <a:prstClr val="white"/>
              </a:solidFill>
            </a:endParaRPr>
          </a:p>
        </p:txBody>
      </p:sp>
      <p:pic>
        <p:nvPicPr>
          <p:cNvPr id="58" name="Picture 5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0554" y="1268760"/>
            <a:ext cx="1519444" cy="1115568"/>
          </a:xfrm>
          <a:prstGeom prst="rect">
            <a:avLst/>
          </a:prstGeom>
        </p:spPr>
      </p:pic>
      <p:grpSp>
        <p:nvGrpSpPr>
          <p:cNvPr id="62" name="Group 61"/>
          <p:cNvGrpSpPr>
            <a:grpSpLocks noChangeAspect="1"/>
          </p:cNvGrpSpPr>
          <p:nvPr/>
        </p:nvGrpSpPr>
        <p:grpSpPr>
          <a:xfrm>
            <a:off x="6672064" y="2023167"/>
            <a:ext cx="2907792" cy="2167451"/>
            <a:chOff x="6189288" y="3087248"/>
            <a:chExt cx="2487168" cy="1853920"/>
          </a:xfrm>
        </p:grpSpPr>
        <p:pic>
          <p:nvPicPr>
            <p:cNvPr id="63" name="Picture 62" descr="ISS-Module.jpg"/>
            <p:cNvPicPr>
              <a:picLocks noChangeAspect="1"/>
            </p:cNvPicPr>
            <p:nvPr/>
          </p:nvPicPr>
          <p:blipFill>
            <a:blip r:embed="rId7" cstate="screen">
              <a:alphaModFix amt="75000"/>
              <a:extLst>
                <a:ext uri="{28A0092B-C50C-407E-A947-70E740481C1C}">
                  <a14:useLocalDpi xmlns:a14="http://schemas.microsoft.com/office/drawing/2010/main"/>
                </a:ext>
              </a:extLst>
            </a:blip>
            <a:stretch>
              <a:fillRect/>
            </a:stretch>
          </p:blipFill>
          <p:spPr>
            <a:xfrm>
              <a:off x="6189288" y="3087248"/>
              <a:ext cx="2487168" cy="1853920"/>
            </a:xfrm>
            <a:prstGeom prst="rect">
              <a:avLst/>
            </a:prstGeom>
          </p:spPr>
        </p:pic>
        <p:pic>
          <p:nvPicPr>
            <p:cNvPr id="64" name="Picture 63">
              <a:extLst>
                <a:ext uri="{FF2B5EF4-FFF2-40B4-BE49-F238E27FC236}">
                  <a16:creationId xmlns:a16="http://schemas.microsoft.com/office/drawing/2014/main" id="{2CE69F69-C069-DF45-9754-4A59E4903E5F}"/>
                </a:ext>
              </a:extLst>
            </p:cNvPr>
            <p:cNvPicPr>
              <a:picLocks noChangeAspect="1"/>
            </p:cNvPicPr>
            <p:nvPr/>
          </p:nvPicPr>
          <p:blipFill rotWithShape="1">
            <a:blip r:embed="rId8" cstate="screen">
              <a:alphaModFix amt="50000"/>
              <a:extLst>
                <a:ext uri="{28A0092B-C50C-407E-A947-70E740481C1C}">
                  <a14:useLocalDpi xmlns:a14="http://schemas.microsoft.com/office/drawing/2010/main"/>
                </a:ext>
              </a:extLst>
            </a:blip>
            <a:srcRect/>
            <a:stretch/>
          </p:blipFill>
          <p:spPr>
            <a:xfrm rot="10800000">
              <a:off x="6710463" y="3219792"/>
              <a:ext cx="1198801" cy="1268416"/>
            </a:xfrm>
            <a:prstGeom prst="rect">
              <a:avLst/>
            </a:prstGeom>
          </p:spPr>
        </p:pic>
        <p:pic>
          <p:nvPicPr>
            <p:cNvPr id="65" name="Picture 64">
              <a:extLst>
                <a:ext uri="{FF2B5EF4-FFF2-40B4-BE49-F238E27FC236}">
                  <a16:creationId xmlns:a16="http://schemas.microsoft.com/office/drawing/2014/main" id="{FCC647AD-7FA7-A84A-B995-B17BD45EB4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38230" y="4138163"/>
              <a:ext cx="478732" cy="500052"/>
            </a:xfrm>
            <a:prstGeom prst="rect">
              <a:avLst/>
            </a:prstGeom>
          </p:spPr>
        </p:pic>
        <p:pic>
          <p:nvPicPr>
            <p:cNvPr id="66" name="Picture 65">
              <a:extLst>
                <a:ext uri="{FF2B5EF4-FFF2-40B4-BE49-F238E27FC236}">
                  <a16:creationId xmlns:a16="http://schemas.microsoft.com/office/drawing/2014/main" id="{817274AE-A10B-BC4A-9CAE-1962B3C4A9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15286">
              <a:off x="7397344" y="4349414"/>
              <a:ext cx="478732" cy="500052"/>
            </a:xfrm>
            <a:prstGeom prst="rect">
              <a:avLst/>
            </a:prstGeom>
          </p:spPr>
        </p:pic>
        <p:pic>
          <p:nvPicPr>
            <p:cNvPr id="67" name="Picture 66">
              <a:extLst>
                <a:ext uri="{FF2B5EF4-FFF2-40B4-BE49-F238E27FC236}">
                  <a16:creationId xmlns:a16="http://schemas.microsoft.com/office/drawing/2014/main" id="{67F1794B-97E9-7D43-987D-2DE0C9A3EA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6473793" y="4178369"/>
              <a:ext cx="478732" cy="500052"/>
            </a:xfrm>
            <a:prstGeom prst="rect">
              <a:avLst/>
            </a:prstGeom>
          </p:spPr>
        </p:pic>
        <p:pic>
          <p:nvPicPr>
            <p:cNvPr id="68" name="Picture 67">
              <a:extLst>
                <a:ext uri="{FF2B5EF4-FFF2-40B4-BE49-F238E27FC236}">
                  <a16:creationId xmlns:a16="http://schemas.microsoft.com/office/drawing/2014/main" id="{A6E9FF54-369B-C748-B836-9CEDB37250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584714" flipH="1">
              <a:off x="6933006" y="4357551"/>
              <a:ext cx="478732" cy="500052"/>
            </a:xfrm>
            <a:prstGeom prst="rect">
              <a:avLst/>
            </a:prstGeom>
          </p:spPr>
        </p:pic>
        <p:pic>
          <p:nvPicPr>
            <p:cNvPr id="69" name="Picture 68" descr="beacon.png">
              <a:extLst>
                <a:ext uri="{FF2B5EF4-FFF2-40B4-BE49-F238E27FC236}">
                  <a16:creationId xmlns:a16="http://schemas.microsoft.com/office/drawing/2014/main" id="{7220CFB2-275B-DB4D-944D-81D7E5C3DD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016745">
              <a:off x="7017259" y="3762014"/>
              <a:ext cx="339744" cy="241537"/>
            </a:xfrm>
            <a:prstGeom prst="rect">
              <a:avLst/>
            </a:prstGeom>
          </p:spPr>
        </p:pic>
      </p:grpSp>
      <p:pic>
        <p:nvPicPr>
          <p:cNvPr id="70" name="Picture 69"/>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16200000">
            <a:off x="6709414" y="4741520"/>
            <a:ext cx="2212848" cy="1423452"/>
          </a:xfrm>
          <a:prstGeom prst="rect">
            <a:avLst/>
          </a:prstGeom>
        </p:spPr>
      </p:pic>
      <p:pic>
        <p:nvPicPr>
          <p:cNvPr id="6" name="Audio 5">
            <a:hlinkClick r:id="" action="ppaction://media"/>
            <a:extLst>
              <a:ext uri="{FF2B5EF4-FFF2-40B4-BE49-F238E27FC236}">
                <a16:creationId xmlns:a16="http://schemas.microsoft.com/office/drawing/2014/main" id="{9B6B06BC-0EEC-2C48-ABC4-186C682B2FF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0058733"/>
      </p:ext>
    </p:extLst>
  </p:cSld>
  <p:clrMapOvr>
    <a:masterClrMapping/>
  </p:clrMapOvr>
  <mc:AlternateContent xmlns:mc="http://schemas.openxmlformats.org/markup-compatibility/2006">
    <mc:Choice xmlns:p14="http://schemas.microsoft.com/office/powerpoint/2010/main" Requires="p14">
      <p:transition spd="slow" p14:dur="2000" advTm="33228"/>
    </mc:Choice>
    <mc:Fallback>
      <p:transition spd="slow" advTm="33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FF"/>
                </a:solidFill>
                <a:latin typeface="Calibri" panose="020F0502020204030204" pitchFamily="34" charset="0"/>
                <a:cs typeface="Calibri" panose="020F0502020204030204" pitchFamily="34" charset="0"/>
              </a:rPr>
              <a:t>Technology: </a:t>
            </a:r>
            <a:r>
              <a:rPr lang="en-US" sz="4000" u="sng" dirty="0">
                <a:solidFill>
                  <a:srgbClr val="CCFFCC"/>
                </a:solidFill>
                <a:latin typeface="Calibri" panose="020F0502020204030204" pitchFamily="34" charset="0"/>
                <a:cs typeface="Calibri" panose="020F0502020204030204" pitchFamily="34" charset="0"/>
              </a:rPr>
              <a:t>Integrated Control Interface</a:t>
            </a:r>
          </a:p>
        </p:txBody>
      </p:sp>
      <p:sp>
        <p:nvSpPr>
          <p:cNvPr id="17" name="TextBox 16"/>
          <p:cNvSpPr txBox="1"/>
          <p:nvPr/>
        </p:nvSpPr>
        <p:spPr>
          <a:xfrm>
            <a:off x="1939245" y="2366882"/>
            <a:ext cx="923149" cy="307777"/>
          </a:xfrm>
          <a:prstGeom prst="rect">
            <a:avLst/>
          </a:prstGeom>
          <a:noFill/>
        </p:spPr>
        <p:txBody>
          <a:bodyPr wrap="none" rtlCol="0">
            <a:spAutoFit/>
          </a:bodyPr>
          <a:lstStyle/>
          <a:p>
            <a:pPr algn="ctr" defTabSz="457146" fontAlgn="base">
              <a:spcBef>
                <a:spcPct val="0"/>
              </a:spcBef>
              <a:spcAft>
                <a:spcPct val="0"/>
              </a:spcAft>
            </a:pPr>
            <a:r>
              <a:rPr lang="en-US" sz="1400" b="1" dirty="0">
                <a:solidFill>
                  <a:prstClr val="white"/>
                </a:solidFill>
                <a:latin typeface="Arial" charset="0"/>
                <a:ea typeface="ＭＳ Ｐゴシック" charset="-128"/>
              </a:rPr>
              <a:t>Gateway</a:t>
            </a:r>
          </a:p>
        </p:txBody>
      </p:sp>
      <p:grpSp>
        <p:nvGrpSpPr>
          <p:cNvPr id="7" name="Group 6"/>
          <p:cNvGrpSpPr/>
          <p:nvPr/>
        </p:nvGrpSpPr>
        <p:grpSpPr>
          <a:xfrm>
            <a:off x="3881319" y="1234920"/>
            <a:ext cx="2285822" cy="1975134"/>
            <a:chOff x="2472829" y="1339595"/>
            <a:chExt cx="1981901" cy="1712522"/>
          </a:xfrm>
        </p:grpSpPr>
        <p:grpSp>
          <p:nvGrpSpPr>
            <p:cNvPr id="28" name="Group 27"/>
            <p:cNvGrpSpPr/>
            <p:nvPr/>
          </p:nvGrpSpPr>
          <p:grpSpPr>
            <a:xfrm>
              <a:off x="2939409" y="1339595"/>
              <a:ext cx="1515321" cy="1392621"/>
              <a:chOff x="1377051" y="1544059"/>
              <a:chExt cx="5417449" cy="4978783"/>
            </a:xfrm>
          </p:grpSpPr>
          <p:sp>
            <p:nvSpPr>
              <p:cNvPr id="30" name="Rectangle 29"/>
              <p:cNvSpPr/>
              <p:nvPr/>
            </p:nvSpPr>
            <p:spPr>
              <a:xfrm>
                <a:off x="1377051" y="3014001"/>
                <a:ext cx="1606559" cy="1591148"/>
              </a:xfrm>
              <a:prstGeom prst="rect">
                <a:avLst/>
              </a:prstGeom>
              <a:solidFill>
                <a:schemeClr val="bg1">
                  <a:lumMod val="65000"/>
                </a:schemeClr>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b="1" dirty="0">
                  <a:solidFill>
                    <a:prstClr val="black"/>
                  </a:solidFill>
                  <a:latin typeface="Calibri"/>
                </a:endParaRPr>
              </a:p>
            </p:txBody>
          </p:sp>
          <p:sp>
            <p:nvSpPr>
              <p:cNvPr id="34" name="Rectangle 33"/>
              <p:cNvSpPr/>
              <p:nvPr/>
            </p:nvSpPr>
            <p:spPr>
              <a:xfrm>
                <a:off x="2984500" y="3414759"/>
                <a:ext cx="406400" cy="772008"/>
              </a:xfrm>
              <a:prstGeom prst="rect">
                <a:avLst/>
              </a:prstGeom>
              <a:solidFill>
                <a:schemeClr val="bg1">
                  <a:lumMod val="65000"/>
                </a:schemeClr>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6" name="Rectangle 35"/>
              <p:cNvSpPr/>
              <p:nvPr/>
            </p:nvSpPr>
            <p:spPr>
              <a:xfrm>
                <a:off x="5324597" y="1544059"/>
                <a:ext cx="1407046" cy="114865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7" name="Rectangle 36"/>
              <p:cNvSpPr/>
              <p:nvPr/>
            </p:nvSpPr>
            <p:spPr>
              <a:xfrm>
                <a:off x="5659967" y="2692400"/>
                <a:ext cx="774700" cy="32173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8" name="Rectangle 37"/>
              <p:cNvSpPr/>
              <p:nvPr/>
            </p:nvSpPr>
            <p:spPr>
              <a:xfrm>
                <a:off x="5335898" y="4926520"/>
                <a:ext cx="1407046" cy="1596322"/>
              </a:xfrm>
              <a:prstGeom prst="rect">
                <a:avLst/>
              </a:prstGeom>
              <a:solidFill>
                <a:srgbClr val="FFFFFF"/>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39" name="Rectangle 38"/>
              <p:cNvSpPr/>
              <p:nvPr/>
            </p:nvSpPr>
            <p:spPr>
              <a:xfrm>
                <a:off x="5639913" y="4605867"/>
                <a:ext cx="774700" cy="321733"/>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a:solidFill>
                    <a:prstClr val="white"/>
                  </a:solidFill>
                  <a:latin typeface="Calibri"/>
                </a:endParaRPr>
              </a:p>
            </p:txBody>
          </p:sp>
          <p:sp>
            <p:nvSpPr>
              <p:cNvPr id="40" name="Rectangle 39"/>
              <p:cNvSpPr/>
              <p:nvPr/>
            </p:nvSpPr>
            <p:spPr>
              <a:xfrm>
                <a:off x="3396120" y="3013406"/>
                <a:ext cx="3397331" cy="1591148"/>
              </a:xfrm>
              <a:prstGeom prst="rect">
                <a:avLst/>
              </a:prstGeom>
              <a:solidFill>
                <a:schemeClr val="bg1"/>
              </a:solidFill>
              <a:ln w="3810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3200" b="1" dirty="0">
                  <a:solidFill>
                    <a:srgbClr val="000000"/>
                  </a:solidFill>
                  <a:latin typeface="Calibri"/>
                </a:endParaRPr>
              </a:p>
            </p:txBody>
          </p:sp>
          <p:cxnSp>
            <p:nvCxnSpPr>
              <p:cNvPr id="41" name="Straight Connector 40"/>
              <p:cNvCxnSpPr/>
              <p:nvPr/>
            </p:nvCxnSpPr>
            <p:spPr>
              <a:xfrm>
                <a:off x="6794500" y="3433233"/>
                <a:ext cx="0" cy="110067"/>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2472829" y="2316037"/>
              <a:ext cx="1453874" cy="736080"/>
              <a:chOff x="5921267" y="1250961"/>
              <a:chExt cx="2820354" cy="1303944"/>
            </a:xfrm>
          </p:grpSpPr>
          <p:sp>
            <p:nvSpPr>
              <p:cNvPr id="43" name="Rounded Rectangle 42"/>
              <p:cNvSpPr/>
              <p:nvPr/>
            </p:nvSpPr>
            <p:spPr>
              <a:xfrm>
                <a:off x="5921267" y="1284837"/>
                <a:ext cx="2820354" cy="1270068"/>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800" dirty="0">
                  <a:solidFill>
                    <a:prstClr val="black"/>
                  </a:solidFill>
                  <a:latin typeface="Calibri"/>
                </a:endParaRPr>
              </a:p>
            </p:txBody>
          </p:sp>
          <p:sp>
            <p:nvSpPr>
              <p:cNvPr id="44" name="Rounded Rectangle 43"/>
              <p:cNvSpPr/>
              <p:nvPr/>
            </p:nvSpPr>
            <p:spPr>
              <a:xfrm>
                <a:off x="6038845" y="1609114"/>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ECLSS</a:t>
                </a:r>
              </a:p>
            </p:txBody>
          </p:sp>
          <p:sp>
            <p:nvSpPr>
              <p:cNvPr id="45" name="Rounded Rectangle 44"/>
              <p:cNvSpPr/>
              <p:nvPr/>
            </p:nvSpPr>
            <p:spPr>
              <a:xfrm>
                <a:off x="6043583" y="2042110"/>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EPS</a:t>
                </a:r>
              </a:p>
            </p:txBody>
          </p:sp>
          <p:sp>
            <p:nvSpPr>
              <p:cNvPr id="46" name="Rounded Rectangle 45"/>
              <p:cNvSpPr/>
              <p:nvPr/>
            </p:nvSpPr>
            <p:spPr>
              <a:xfrm>
                <a:off x="6919530" y="1603780"/>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GN&amp;C</a:t>
                </a:r>
              </a:p>
            </p:txBody>
          </p:sp>
          <p:sp>
            <p:nvSpPr>
              <p:cNvPr id="47" name="Rounded Rectangle 46"/>
              <p:cNvSpPr/>
              <p:nvPr/>
            </p:nvSpPr>
            <p:spPr>
              <a:xfrm>
                <a:off x="6924267" y="2036777"/>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Comm</a:t>
                </a:r>
              </a:p>
            </p:txBody>
          </p:sp>
          <p:sp>
            <p:nvSpPr>
              <p:cNvPr id="48" name="Rounded Rectangle 47"/>
              <p:cNvSpPr/>
              <p:nvPr/>
            </p:nvSpPr>
            <p:spPr>
              <a:xfrm>
                <a:off x="7800213" y="1613216"/>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Therm.</a:t>
                </a:r>
              </a:p>
            </p:txBody>
          </p:sp>
          <p:sp>
            <p:nvSpPr>
              <p:cNvPr id="49" name="TextBox 48"/>
              <p:cNvSpPr txBox="1"/>
              <p:nvPr/>
            </p:nvSpPr>
            <p:spPr>
              <a:xfrm>
                <a:off x="5977421" y="1250961"/>
                <a:ext cx="2689637" cy="389999"/>
              </a:xfrm>
              <a:prstGeom prst="rect">
                <a:avLst/>
              </a:prstGeom>
              <a:noFill/>
            </p:spPr>
            <p:txBody>
              <a:bodyPr wrap="none" rtlCol="0">
                <a:spAutoFit/>
              </a:bodyPr>
              <a:lstStyle/>
              <a:p>
                <a:pPr algn="ctr" defTabSz="457146" fontAlgn="base">
                  <a:spcBef>
                    <a:spcPct val="0"/>
                  </a:spcBef>
                  <a:spcAft>
                    <a:spcPct val="0"/>
                  </a:spcAft>
                </a:pPr>
                <a:r>
                  <a:rPr lang="en-US" sz="1050" dirty="0">
                    <a:solidFill>
                      <a:prstClr val="black"/>
                    </a:solidFill>
                    <a:latin typeface="Arial" charset="0"/>
                    <a:ea typeface="ＭＳ Ｐゴシック" charset="-128"/>
                  </a:rPr>
                  <a:t>Spacecraft Subsystems</a:t>
                </a:r>
              </a:p>
            </p:txBody>
          </p:sp>
          <p:sp>
            <p:nvSpPr>
              <p:cNvPr id="50" name="Rounded Rectangle 49"/>
              <p:cNvSpPr/>
              <p:nvPr/>
            </p:nvSpPr>
            <p:spPr>
              <a:xfrm>
                <a:off x="7819717" y="2031444"/>
                <a:ext cx="827462" cy="369831"/>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700" dirty="0">
                    <a:solidFill>
                      <a:prstClr val="black"/>
                    </a:solidFill>
                    <a:latin typeface="Calibri"/>
                  </a:rPr>
                  <a:t>Struct.</a:t>
                </a:r>
              </a:p>
            </p:txBody>
          </p:sp>
        </p:grpSp>
      </p:grpSp>
      <p:cxnSp>
        <p:nvCxnSpPr>
          <p:cNvPr id="52" name="Straight Arrow Connector 51"/>
          <p:cNvCxnSpPr>
            <a:endCxn id="43" idx="2"/>
          </p:cNvCxnSpPr>
          <p:nvPr/>
        </p:nvCxnSpPr>
        <p:spPr>
          <a:xfrm flipV="1">
            <a:off x="4693611" y="3210055"/>
            <a:ext cx="26120" cy="815209"/>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5522483" y="4591772"/>
            <a:ext cx="1534348" cy="909968"/>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endCxn id="19" idx="1"/>
          </p:cNvCxnSpPr>
          <p:nvPr/>
        </p:nvCxnSpPr>
        <p:spPr>
          <a:xfrm flipV="1">
            <a:off x="5536440" y="3103380"/>
            <a:ext cx="1128571" cy="965014"/>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1900822" y="4119315"/>
            <a:ext cx="1500303" cy="461665"/>
          </a:xfrm>
          <a:prstGeom prst="rect">
            <a:avLst/>
          </a:prstGeom>
        </p:spPr>
        <p:txBody>
          <a:bodyPr wrap="square">
            <a:spAutoFit/>
          </a:bodyPr>
          <a:lstStyle/>
          <a:p>
            <a:pPr algn="ctr" defTabSz="457146" fontAlgn="base">
              <a:spcBef>
                <a:spcPct val="0"/>
              </a:spcBef>
              <a:spcAft>
                <a:spcPct val="0"/>
              </a:spcAft>
            </a:pPr>
            <a:r>
              <a:rPr lang="en-US" sz="1200" b="1" u="sng" dirty="0">
                <a:solidFill>
                  <a:srgbClr val="CCFFCC"/>
                </a:solidFill>
                <a:latin typeface="Arial" charset="0"/>
                <a:ea typeface="ＭＳ Ｐゴシック" charset="-128"/>
              </a:rPr>
              <a:t>Integrated Control Interface</a:t>
            </a:r>
          </a:p>
        </p:txBody>
      </p:sp>
      <p:sp>
        <p:nvSpPr>
          <p:cNvPr id="56" name="Rounded Rectangle 55"/>
          <p:cNvSpPr/>
          <p:nvPr/>
        </p:nvSpPr>
        <p:spPr>
          <a:xfrm>
            <a:off x="3857761" y="4025264"/>
            <a:ext cx="1671700" cy="575237"/>
          </a:xfrm>
          <a:prstGeom prst="roundRect">
            <a:avLst/>
          </a:prstGeom>
          <a:solidFill>
            <a:srgbClr val="FFFFFF"/>
          </a:solidFill>
          <a:ln w="3810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1400" b="1" dirty="0">
                <a:solidFill>
                  <a:srgbClr val="000000"/>
                </a:solidFill>
                <a:latin typeface="Calibri"/>
              </a:rPr>
              <a:t>Integrated System Manager</a:t>
            </a:r>
          </a:p>
        </p:txBody>
      </p:sp>
      <p:pic>
        <p:nvPicPr>
          <p:cNvPr id="51" name="Picture 5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0258" y="5498328"/>
            <a:ext cx="678924" cy="995011"/>
          </a:xfrm>
          <a:prstGeom prst="rect">
            <a:avLst/>
          </a:prstGeom>
        </p:spPr>
      </p:pic>
      <p:pic>
        <p:nvPicPr>
          <p:cNvPr id="57" name="Picture 5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85015" y="4626920"/>
            <a:ext cx="1624167" cy="795165"/>
          </a:xfrm>
          <a:prstGeom prst="rect">
            <a:avLst/>
          </a:prstGeom>
        </p:spPr>
      </p:pic>
      <p:pic>
        <p:nvPicPr>
          <p:cNvPr id="58" name="Picture 5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78065" y="5188606"/>
            <a:ext cx="1302914" cy="797102"/>
          </a:xfrm>
          <a:prstGeom prst="rect">
            <a:avLst/>
          </a:prstGeom>
        </p:spPr>
      </p:pic>
      <p:sp>
        <p:nvSpPr>
          <p:cNvPr id="62" name="TextBox 61"/>
          <p:cNvSpPr txBox="1"/>
          <p:nvPr/>
        </p:nvSpPr>
        <p:spPr>
          <a:xfrm>
            <a:off x="1524000" y="6550224"/>
            <a:ext cx="1541094" cy="307777"/>
          </a:xfrm>
          <a:prstGeom prst="rect">
            <a:avLst/>
          </a:prstGeom>
          <a:noFill/>
        </p:spPr>
        <p:txBody>
          <a:bodyPr wrap="none" rtlCol="0">
            <a:spAutoFit/>
          </a:bodyPr>
          <a:lstStyle/>
          <a:p>
            <a:pPr algn="ctr" defTabSz="457146" fontAlgn="base">
              <a:spcBef>
                <a:spcPct val="0"/>
              </a:spcBef>
              <a:spcAft>
                <a:spcPct val="0"/>
              </a:spcAft>
            </a:pPr>
            <a:r>
              <a:rPr lang="en-US" sz="1400" b="1" dirty="0">
                <a:solidFill>
                  <a:prstClr val="white"/>
                </a:solidFill>
                <a:latin typeface="Arial" charset="0"/>
                <a:ea typeface="ＭＳ Ｐゴシック" charset="-128"/>
              </a:rPr>
              <a:t>Mission Control</a:t>
            </a:r>
          </a:p>
        </p:txBody>
      </p:sp>
      <p:cxnSp>
        <p:nvCxnSpPr>
          <p:cNvPr id="61" name="Straight Arrow Connector 60"/>
          <p:cNvCxnSpPr/>
          <p:nvPr/>
        </p:nvCxnSpPr>
        <p:spPr>
          <a:xfrm flipV="1">
            <a:off x="2382314" y="4591773"/>
            <a:ext cx="1500303" cy="1179347"/>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0" name="Slide Number Placeholder 2"/>
          <p:cNvSpPr txBox="1">
            <a:spLocks/>
          </p:cNvSpPr>
          <p:nvPr/>
        </p:nvSpPr>
        <p:spPr>
          <a:xfrm>
            <a:off x="11390582" y="6412291"/>
            <a:ext cx="710293" cy="445709"/>
          </a:xfrm>
          <a:prstGeom prst="rect">
            <a:avLst/>
          </a:prstGeom>
        </p:spPr>
        <p:txBody>
          <a:bodyPr/>
          <a:lstStyle>
            <a:defPPr>
              <a:defRPr lang="en-US"/>
            </a:defPPr>
            <a:lvl1pPr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14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293"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440"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586" algn="l" defTabSz="457146"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5733" algn="l" defTabSz="457146" rtl="0" eaLnBrk="1" latinLnBrk="0" hangingPunct="1">
              <a:defRPr sz="2400" kern="1200">
                <a:solidFill>
                  <a:schemeClr val="tx1"/>
                </a:solidFill>
                <a:latin typeface="Arial" charset="0"/>
                <a:ea typeface="ＭＳ Ｐゴシック" charset="-128"/>
                <a:cs typeface="ＭＳ Ｐゴシック" charset="-128"/>
              </a:defRPr>
            </a:lvl6pPr>
            <a:lvl7pPr marL="2742879" algn="l" defTabSz="457146" rtl="0" eaLnBrk="1" latinLnBrk="0" hangingPunct="1">
              <a:defRPr sz="2400" kern="1200">
                <a:solidFill>
                  <a:schemeClr val="tx1"/>
                </a:solidFill>
                <a:latin typeface="Arial" charset="0"/>
                <a:ea typeface="ＭＳ Ｐゴシック" charset="-128"/>
                <a:cs typeface="ＭＳ Ｐゴシック" charset="-128"/>
              </a:defRPr>
            </a:lvl7pPr>
            <a:lvl8pPr marL="3200026" algn="l" defTabSz="457146" rtl="0" eaLnBrk="1" latinLnBrk="0" hangingPunct="1">
              <a:defRPr sz="2400" kern="1200">
                <a:solidFill>
                  <a:schemeClr val="tx1"/>
                </a:solidFill>
                <a:latin typeface="Arial" charset="0"/>
                <a:ea typeface="ＭＳ Ｐゴシック" charset="-128"/>
                <a:cs typeface="ＭＳ Ｐゴシック" charset="-128"/>
              </a:defRPr>
            </a:lvl8pPr>
            <a:lvl9pPr marL="3657172" algn="l" defTabSz="457146" rtl="0" eaLnBrk="1" latinLnBrk="0" hangingPunct="1">
              <a:defRPr sz="2400" kern="1200">
                <a:solidFill>
                  <a:schemeClr val="tx1"/>
                </a:solidFill>
                <a:latin typeface="Arial" charset="0"/>
                <a:ea typeface="ＭＳ Ｐゴシック" charset="-128"/>
                <a:cs typeface="ＭＳ Ｐゴシック" charset="-128"/>
              </a:defRPr>
            </a:lvl9pPr>
          </a:lstStyle>
          <a:p>
            <a:pPr algn="r"/>
            <a:fld id="{4336D8BB-1FBA-4ECE-B83B-DC345E7EB0EF}" type="slidenum">
              <a:rPr lang="en-US">
                <a:solidFill>
                  <a:prstClr val="white"/>
                </a:solidFill>
              </a:rPr>
              <a:pPr algn="r"/>
              <a:t>7</a:t>
            </a:fld>
            <a:endParaRPr lang="en-US" dirty="0">
              <a:solidFill>
                <a:prstClr val="white"/>
              </a:solidFill>
            </a:endParaRPr>
          </a:p>
        </p:txBody>
      </p:sp>
      <p:pic>
        <p:nvPicPr>
          <p:cNvPr id="63" name="Picture 6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50554" y="1268760"/>
            <a:ext cx="1519444" cy="1115568"/>
          </a:xfrm>
          <a:prstGeom prst="rect">
            <a:avLst/>
          </a:prstGeom>
        </p:spPr>
      </p:pic>
      <p:grpSp>
        <p:nvGrpSpPr>
          <p:cNvPr id="64" name="Group 63"/>
          <p:cNvGrpSpPr>
            <a:grpSpLocks noChangeAspect="1"/>
          </p:cNvGrpSpPr>
          <p:nvPr/>
        </p:nvGrpSpPr>
        <p:grpSpPr>
          <a:xfrm>
            <a:off x="6672064" y="2023167"/>
            <a:ext cx="2907792" cy="2167451"/>
            <a:chOff x="6189288" y="3087248"/>
            <a:chExt cx="2487168" cy="1853920"/>
          </a:xfrm>
        </p:grpSpPr>
        <p:pic>
          <p:nvPicPr>
            <p:cNvPr id="65" name="Picture 64" descr="ISS-Module.jpg"/>
            <p:cNvPicPr>
              <a:picLocks noChangeAspect="1"/>
            </p:cNvPicPr>
            <p:nvPr/>
          </p:nvPicPr>
          <p:blipFill>
            <a:blip r:embed="rId9" cstate="screen">
              <a:alphaModFix amt="75000"/>
              <a:extLst>
                <a:ext uri="{28A0092B-C50C-407E-A947-70E740481C1C}">
                  <a14:useLocalDpi xmlns:a14="http://schemas.microsoft.com/office/drawing/2010/main"/>
                </a:ext>
              </a:extLst>
            </a:blip>
            <a:stretch>
              <a:fillRect/>
            </a:stretch>
          </p:blipFill>
          <p:spPr>
            <a:xfrm>
              <a:off x="6189288" y="3087248"/>
              <a:ext cx="2487168" cy="1853920"/>
            </a:xfrm>
            <a:prstGeom prst="rect">
              <a:avLst/>
            </a:prstGeom>
          </p:spPr>
        </p:pic>
        <p:pic>
          <p:nvPicPr>
            <p:cNvPr id="66" name="Picture 65">
              <a:extLst>
                <a:ext uri="{FF2B5EF4-FFF2-40B4-BE49-F238E27FC236}">
                  <a16:creationId xmlns:a16="http://schemas.microsoft.com/office/drawing/2014/main" id="{2CE69F69-C069-DF45-9754-4A59E4903E5F}"/>
                </a:ext>
              </a:extLst>
            </p:cNvPr>
            <p:cNvPicPr>
              <a:picLocks noChangeAspect="1"/>
            </p:cNvPicPr>
            <p:nvPr/>
          </p:nvPicPr>
          <p:blipFill rotWithShape="1">
            <a:blip r:embed="rId10" cstate="screen">
              <a:alphaModFix amt="50000"/>
              <a:extLst>
                <a:ext uri="{28A0092B-C50C-407E-A947-70E740481C1C}">
                  <a14:useLocalDpi xmlns:a14="http://schemas.microsoft.com/office/drawing/2010/main"/>
                </a:ext>
              </a:extLst>
            </a:blip>
            <a:srcRect/>
            <a:stretch/>
          </p:blipFill>
          <p:spPr>
            <a:xfrm rot="10800000">
              <a:off x="6710463" y="3219792"/>
              <a:ext cx="1198801" cy="1268416"/>
            </a:xfrm>
            <a:prstGeom prst="rect">
              <a:avLst/>
            </a:prstGeom>
          </p:spPr>
        </p:pic>
        <p:pic>
          <p:nvPicPr>
            <p:cNvPr id="67" name="Picture 66">
              <a:extLst>
                <a:ext uri="{FF2B5EF4-FFF2-40B4-BE49-F238E27FC236}">
                  <a16:creationId xmlns:a16="http://schemas.microsoft.com/office/drawing/2014/main" id="{FCC647AD-7FA7-A84A-B995-B17BD45EB4D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38230" y="4138163"/>
              <a:ext cx="478732" cy="500052"/>
            </a:xfrm>
            <a:prstGeom prst="rect">
              <a:avLst/>
            </a:prstGeom>
          </p:spPr>
        </p:pic>
        <p:pic>
          <p:nvPicPr>
            <p:cNvPr id="68" name="Picture 67">
              <a:extLst>
                <a:ext uri="{FF2B5EF4-FFF2-40B4-BE49-F238E27FC236}">
                  <a16:creationId xmlns:a16="http://schemas.microsoft.com/office/drawing/2014/main" id="{817274AE-A10B-BC4A-9CAE-1962B3C4A9F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015286">
              <a:off x="7397344" y="4349414"/>
              <a:ext cx="478732" cy="500052"/>
            </a:xfrm>
            <a:prstGeom prst="rect">
              <a:avLst/>
            </a:prstGeom>
          </p:spPr>
        </p:pic>
        <p:pic>
          <p:nvPicPr>
            <p:cNvPr id="69" name="Picture 68">
              <a:extLst>
                <a:ext uri="{FF2B5EF4-FFF2-40B4-BE49-F238E27FC236}">
                  <a16:creationId xmlns:a16="http://schemas.microsoft.com/office/drawing/2014/main" id="{67F1794B-97E9-7D43-987D-2DE0C9A3EA5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6473793" y="4178369"/>
              <a:ext cx="478732" cy="500052"/>
            </a:xfrm>
            <a:prstGeom prst="rect">
              <a:avLst/>
            </a:prstGeom>
          </p:spPr>
        </p:pic>
        <p:pic>
          <p:nvPicPr>
            <p:cNvPr id="70" name="Picture 69">
              <a:extLst>
                <a:ext uri="{FF2B5EF4-FFF2-40B4-BE49-F238E27FC236}">
                  <a16:creationId xmlns:a16="http://schemas.microsoft.com/office/drawing/2014/main" id="{A6E9FF54-369B-C748-B836-9CEDB372508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584714" flipH="1">
              <a:off x="6933006" y="4357551"/>
              <a:ext cx="478732" cy="500052"/>
            </a:xfrm>
            <a:prstGeom prst="rect">
              <a:avLst/>
            </a:prstGeom>
          </p:spPr>
        </p:pic>
        <p:pic>
          <p:nvPicPr>
            <p:cNvPr id="71" name="Picture 70" descr="beacon.png">
              <a:extLst>
                <a:ext uri="{FF2B5EF4-FFF2-40B4-BE49-F238E27FC236}">
                  <a16:creationId xmlns:a16="http://schemas.microsoft.com/office/drawing/2014/main" id="{7220CFB2-275B-DB4D-944D-81D7E5C3DD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0016745">
              <a:off x="7017259" y="3762014"/>
              <a:ext cx="339744" cy="241537"/>
            </a:xfrm>
            <a:prstGeom prst="rect">
              <a:avLst/>
            </a:prstGeom>
          </p:spPr>
        </p:pic>
      </p:grpSp>
      <p:pic>
        <p:nvPicPr>
          <p:cNvPr id="72" name="Picture 71"/>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16200000">
            <a:off x="6709414" y="4741520"/>
            <a:ext cx="2212848" cy="1423452"/>
          </a:xfrm>
          <a:prstGeom prst="rect">
            <a:avLst/>
          </a:prstGeom>
        </p:spPr>
      </p:pic>
      <p:pic>
        <p:nvPicPr>
          <p:cNvPr id="4" name="Audio 3">
            <a:hlinkClick r:id="" action="ppaction://media"/>
            <a:extLst>
              <a:ext uri="{FF2B5EF4-FFF2-40B4-BE49-F238E27FC236}">
                <a16:creationId xmlns:a16="http://schemas.microsoft.com/office/drawing/2014/main" id="{59E3241E-B835-A54F-A411-B87F3C2D866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49199770"/>
      </p:ext>
    </p:extLst>
  </p:cSld>
  <p:clrMapOvr>
    <a:masterClrMapping/>
  </p:clrMapOvr>
  <mc:AlternateContent xmlns:mc="http://schemas.openxmlformats.org/markup-compatibility/2006">
    <mc:Choice xmlns:p14="http://schemas.microsoft.com/office/powerpoint/2010/main" Requires="p14">
      <p:transition spd="slow" p14:dur="2000" advTm="21701"/>
    </mc:Choice>
    <mc:Fallback>
      <p:transition spd="slow" advTm="2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Calibri" panose="020F0502020204030204" pitchFamily="34" charset="0"/>
                <a:cs typeface="Calibri" panose="020F0502020204030204" pitchFamily="34" charset="0"/>
              </a:rPr>
              <a:t>Capability Areas</a:t>
            </a:r>
          </a:p>
        </p:txBody>
      </p:sp>
      <p:sp>
        <p:nvSpPr>
          <p:cNvPr id="4" name="Slide Number Placeholder 3"/>
          <p:cNvSpPr>
            <a:spLocks noGrp="1"/>
          </p:cNvSpPr>
          <p:nvPr>
            <p:ph type="sldNum" sz="quarter" idx="4"/>
          </p:nvPr>
        </p:nvSpPr>
        <p:spPr/>
        <p:txBody>
          <a:bodyPr/>
          <a:lstStyle/>
          <a:p>
            <a:pPr defTabSz="457146" fontAlgn="base">
              <a:spcBef>
                <a:spcPct val="0"/>
              </a:spcBef>
              <a:spcAft>
                <a:spcPct val="0"/>
              </a:spcAft>
            </a:pPr>
            <a:fld id="{4336D8BB-1FBA-4ECE-B83B-DC345E7EB0EF}" type="slidenum">
              <a:rPr lang="en-US">
                <a:solidFill>
                  <a:prstClr val="black"/>
                </a:solidFill>
                <a:latin typeface="Arial" charset="0"/>
                <a:ea typeface="ＭＳ Ｐゴシック" charset="-128"/>
              </a:rPr>
              <a:pPr defTabSz="457146" fontAlgn="base">
                <a:spcBef>
                  <a:spcPct val="0"/>
                </a:spcBef>
                <a:spcAft>
                  <a:spcPct val="0"/>
                </a:spcAft>
              </a:pPr>
              <a:t>8</a:t>
            </a:fld>
            <a:endParaRPr lang="en-US">
              <a:solidFill>
                <a:prstClr val="black"/>
              </a:solidFill>
              <a:latin typeface="Arial" charset="0"/>
              <a:ea typeface="ＭＳ Ｐゴシック" charset="-128"/>
            </a:endParaRPr>
          </a:p>
        </p:txBody>
      </p:sp>
      <p:grpSp>
        <p:nvGrpSpPr>
          <p:cNvPr id="18" name="Group 17">
            <a:extLst>
              <a:ext uri="{FF2B5EF4-FFF2-40B4-BE49-F238E27FC236}">
                <a16:creationId xmlns:a16="http://schemas.microsoft.com/office/drawing/2014/main" id="{42074EEF-97DD-EC49-B147-038034D703B0}"/>
              </a:ext>
            </a:extLst>
          </p:cNvPr>
          <p:cNvGrpSpPr/>
          <p:nvPr/>
        </p:nvGrpSpPr>
        <p:grpSpPr>
          <a:xfrm>
            <a:off x="7705631" y="2860224"/>
            <a:ext cx="2499429" cy="3615608"/>
            <a:chOff x="5917503" y="2316275"/>
            <a:chExt cx="2925177" cy="4231483"/>
          </a:xfrm>
        </p:grpSpPr>
        <p:grpSp>
          <p:nvGrpSpPr>
            <p:cNvPr id="7" name="Group 6">
              <a:extLst>
                <a:ext uri="{FF2B5EF4-FFF2-40B4-BE49-F238E27FC236}">
                  <a16:creationId xmlns:a16="http://schemas.microsoft.com/office/drawing/2014/main" id="{BBBE6DF5-4546-1A47-BDF9-974217B8286A}"/>
                </a:ext>
              </a:extLst>
            </p:cNvPr>
            <p:cNvGrpSpPr/>
            <p:nvPr/>
          </p:nvGrpSpPr>
          <p:grpSpPr>
            <a:xfrm>
              <a:off x="5934809" y="2327648"/>
              <a:ext cx="2907871" cy="2168238"/>
              <a:chOff x="651123" y="2548460"/>
              <a:chExt cx="3013771" cy="2247202"/>
            </a:xfrm>
          </p:grpSpPr>
          <p:pic>
            <p:nvPicPr>
              <p:cNvPr id="8" name="Picture 7">
                <a:extLst>
                  <a:ext uri="{FF2B5EF4-FFF2-40B4-BE49-F238E27FC236}">
                    <a16:creationId xmlns:a16="http://schemas.microsoft.com/office/drawing/2014/main" id="{F265C51C-B886-174F-8ED8-94D857147AE6}"/>
                  </a:ext>
                </a:extLst>
              </p:cNvPr>
              <p:cNvPicPr>
                <a:picLocks noChangeAspect="1"/>
              </p:cNvPicPr>
              <p:nvPr/>
            </p:nvPicPr>
            <p:blipFill rotWithShape="1">
              <a:blip r:embed="rId5" cstate="screen">
                <a:alphaModFix amt="76000"/>
                <a:extLst>
                  <a:ext uri="{28A0092B-C50C-407E-A947-70E740481C1C}">
                    <a14:useLocalDpi xmlns:a14="http://schemas.microsoft.com/office/drawing/2010/main"/>
                  </a:ext>
                </a:extLst>
              </a:blip>
              <a:srcRect/>
              <a:stretch/>
            </p:blipFill>
            <p:spPr>
              <a:xfrm>
                <a:off x="651123" y="2548460"/>
                <a:ext cx="3013771" cy="2247202"/>
              </a:xfrm>
              <a:prstGeom prst="rect">
                <a:avLst/>
              </a:prstGeom>
            </p:spPr>
          </p:pic>
          <p:pic>
            <p:nvPicPr>
              <p:cNvPr id="9" name="Picture 8">
                <a:extLst>
                  <a:ext uri="{FF2B5EF4-FFF2-40B4-BE49-F238E27FC236}">
                    <a16:creationId xmlns:a16="http://schemas.microsoft.com/office/drawing/2014/main" id="{2CE69F69-C069-DF45-9754-4A59E4903E5F}"/>
                  </a:ext>
                </a:extLst>
              </p:cNvPr>
              <p:cNvPicPr>
                <a:picLocks noChangeAspect="1"/>
              </p:cNvPicPr>
              <p:nvPr/>
            </p:nvPicPr>
            <p:blipFill rotWithShape="1">
              <a:blip r:embed="rId6" cstate="screen">
                <a:alphaModFix amt="50000"/>
                <a:extLst>
                  <a:ext uri="{28A0092B-C50C-407E-A947-70E740481C1C}">
                    <a14:useLocalDpi xmlns:a14="http://schemas.microsoft.com/office/drawing/2010/main"/>
                  </a:ext>
                </a:extLst>
              </a:blip>
              <a:srcRect/>
              <a:stretch/>
            </p:blipFill>
            <p:spPr>
              <a:xfrm rot="10800000">
                <a:off x="1282858" y="2725676"/>
                <a:ext cx="1453110" cy="1537492"/>
              </a:xfrm>
              <a:prstGeom prst="rect">
                <a:avLst/>
              </a:prstGeom>
            </p:spPr>
          </p:pic>
          <p:pic>
            <p:nvPicPr>
              <p:cNvPr id="10" name="Picture 9">
                <a:extLst>
                  <a:ext uri="{FF2B5EF4-FFF2-40B4-BE49-F238E27FC236}">
                    <a16:creationId xmlns:a16="http://schemas.microsoft.com/office/drawing/2014/main" id="{FCC647AD-7FA7-A84A-B995-B17BD45EB4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49865" y="3838866"/>
                <a:ext cx="580288" cy="606131"/>
              </a:xfrm>
              <a:prstGeom prst="rect">
                <a:avLst/>
              </a:prstGeom>
            </p:spPr>
          </p:pic>
          <p:pic>
            <p:nvPicPr>
              <p:cNvPr id="11" name="Picture 10">
                <a:extLst>
                  <a:ext uri="{FF2B5EF4-FFF2-40B4-BE49-F238E27FC236}">
                    <a16:creationId xmlns:a16="http://schemas.microsoft.com/office/drawing/2014/main" id="{817274AE-A10B-BC4A-9CAE-1962B3C4A9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15286">
                <a:off x="2115452" y="4094930"/>
                <a:ext cx="580288" cy="606131"/>
              </a:xfrm>
              <a:prstGeom prst="rect">
                <a:avLst/>
              </a:prstGeom>
            </p:spPr>
          </p:pic>
          <p:pic>
            <p:nvPicPr>
              <p:cNvPr id="12" name="Picture 11">
                <a:extLst>
                  <a:ext uri="{FF2B5EF4-FFF2-40B4-BE49-F238E27FC236}">
                    <a16:creationId xmlns:a16="http://schemas.microsoft.com/office/drawing/2014/main" id="{67F1794B-97E9-7D43-987D-2DE0C9A3EA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95982" y="3887602"/>
                <a:ext cx="580288" cy="606131"/>
              </a:xfrm>
              <a:prstGeom prst="rect">
                <a:avLst/>
              </a:prstGeom>
            </p:spPr>
          </p:pic>
          <p:pic>
            <p:nvPicPr>
              <p:cNvPr id="13" name="Picture 12">
                <a:extLst>
                  <a:ext uri="{FF2B5EF4-FFF2-40B4-BE49-F238E27FC236}">
                    <a16:creationId xmlns:a16="http://schemas.microsoft.com/office/drawing/2014/main" id="{A6E9FF54-369B-C748-B836-9CEDB37250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584714" flipH="1">
                <a:off x="1552611" y="4104794"/>
                <a:ext cx="580288" cy="606131"/>
              </a:xfrm>
              <a:prstGeom prst="rect">
                <a:avLst/>
              </a:prstGeom>
            </p:spPr>
          </p:pic>
          <p:pic>
            <p:nvPicPr>
              <p:cNvPr id="14" name="Picture 13" descr="beacon.png">
                <a:extLst>
                  <a:ext uri="{FF2B5EF4-FFF2-40B4-BE49-F238E27FC236}">
                    <a16:creationId xmlns:a16="http://schemas.microsoft.com/office/drawing/2014/main" id="{7220CFB2-275B-DB4D-944D-81D7E5C3DD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016745">
                <a:off x="1654737" y="3382923"/>
                <a:ext cx="411816" cy="292776"/>
              </a:xfrm>
              <a:prstGeom prst="rect">
                <a:avLst/>
              </a:prstGeom>
            </p:spPr>
          </p:pic>
        </p:grpSp>
        <p:sp>
          <p:nvSpPr>
            <p:cNvPr id="15" name="Rounded Rectangle 14">
              <a:extLst>
                <a:ext uri="{FF2B5EF4-FFF2-40B4-BE49-F238E27FC236}">
                  <a16:creationId xmlns:a16="http://schemas.microsoft.com/office/drawing/2014/main" id="{F1338E45-3BF4-FD40-B2D2-812B488B8725}"/>
                </a:ext>
              </a:extLst>
            </p:cNvPr>
            <p:cNvSpPr/>
            <p:nvPr/>
          </p:nvSpPr>
          <p:spPr>
            <a:xfrm>
              <a:off x="5917503" y="2316275"/>
              <a:ext cx="1357189" cy="295735"/>
            </a:xfrm>
            <a:prstGeom prst="roundRect">
              <a:avLst/>
            </a:prstGeom>
            <a:solidFill>
              <a:srgbClr val="FFFFFF"/>
            </a:solidFill>
            <a:ln w="38100"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1400" b="1" dirty="0">
                  <a:solidFill>
                    <a:srgbClr val="000000"/>
                  </a:solidFill>
                  <a:latin typeface="Calibri"/>
                </a:rPr>
                <a:t>Locate Leak</a:t>
              </a:r>
            </a:p>
          </p:txBody>
        </p:sp>
        <p:pic>
          <p:nvPicPr>
            <p:cNvPr id="16" name="Picture 15">
              <a:extLst>
                <a:ext uri="{FF2B5EF4-FFF2-40B4-BE49-F238E27FC236}">
                  <a16:creationId xmlns:a16="http://schemas.microsoft.com/office/drawing/2014/main" id="{1C581CAB-95D9-814C-8D47-1300972A85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35854" y="4611922"/>
              <a:ext cx="2903758" cy="1935836"/>
            </a:xfrm>
            <a:prstGeom prst="rect">
              <a:avLst/>
            </a:prstGeom>
          </p:spPr>
        </p:pic>
        <p:sp>
          <p:nvSpPr>
            <p:cNvPr id="17" name="Rounded Rectangle 16">
              <a:extLst>
                <a:ext uri="{FF2B5EF4-FFF2-40B4-BE49-F238E27FC236}">
                  <a16:creationId xmlns:a16="http://schemas.microsoft.com/office/drawing/2014/main" id="{8CD8767E-8EA6-6641-818C-CE5CD1038EBF}"/>
                </a:ext>
              </a:extLst>
            </p:cNvPr>
            <p:cNvSpPr/>
            <p:nvPr/>
          </p:nvSpPr>
          <p:spPr>
            <a:xfrm>
              <a:off x="5932968" y="4623687"/>
              <a:ext cx="1371571" cy="315230"/>
            </a:xfrm>
            <a:prstGeom prst="roundRect">
              <a:avLst/>
            </a:prstGeom>
            <a:solidFill>
              <a:srgbClr val="FFFFFF"/>
            </a:solidFill>
            <a:ln w="38100" cmpd="sng">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1400" b="1" dirty="0">
                  <a:solidFill>
                    <a:srgbClr val="000000"/>
                  </a:solidFill>
                  <a:latin typeface="Calibri"/>
                </a:rPr>
                <a:t>Patch Leak</a:t>
              </a:r>
            </a:p>
          </p:txBody>
        </p:sp>
      </p:grpSp>
      <p:grpSp>
        <p:nvGrpSpPr>
          <p:cNvPr id="19" name="Group 18">
            <a:extLst>
              <a:ext uri="{FF2B5EF4-FFF2-40B4-BE49-F238E27FC236}">
                <a16:creationId xmlns:a16="http://schemas.microsoft.com/office/drawing/2014/main" id="{6AFF52E0-C27C-3B4C-9AC7-B489A5A598E7}"/>
              </a:ext>
            </a:extLst>
          </p:cNvPr>
          <p:cNvGrpSpPr/>
          <p:nvPr/>
        </p:nvGrpSpPr>
        <p:grpSpPr>
          <a:xfrm>
            <a:off x="7529992" y="1745777"/>
            <a:ext cx="2721592" cy="1007022"/>
            <a:chOff x="4978400" y="1219204"/>
            <a:chExt cx="3500967" cy="1295400"/>
          </a:xfrm>
        </p:grpSpPr>
        <p:sp>
          <p:nvSpPr>
            <p:cNvPr id="20" name="Rectangle 19">
              <a:extLst>
                <a:ext uri="{FF2B5EF4-FFF2-40B4-BE49-F238E27FC236}">
                  <a16:creationId xmlns:a16="http://schemas.microsoft.com/office/drawing/2014/main" id="{61ABD9CD-1030-484D-8CC6-2D16EB7212E9}"/>
                </a:ext>
              </a:extLst>
            </p:cNvPr>
            <p:cNvSpPr/>
            <p:nvPr/>
          </p:nvSpPr>
          <p:spPr>
            <a:xfrm>
              <a:off x="4978400" y="1219204"/>
              <a:ext cx="3500967"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endParaRPr lang="en-US" sz="2400">
                <a:solidFill>
                  <a:prstClr val="white"/>
                </a:solidFill>
                <a:latin typeface="Calibri"/>
              </a:endParaRPr>
            </a:p>
          </p:txBody>
        </p:sp>
        <p:pic>
          <p:nvPicPr>
            <p:cNvPr id="21" name="Picture 20">
              <a:extLst>
                <a:ext uri="{FF2B5EF4-FFF2-40B4-BE49-F238E27FC236}">
                  <a16:creationId xmlns:a16="http://schemas.microsoft.com/office/drawing/2014/main" id="{3730A477-8422-304F-A94F-78C9D00D9B8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18786" y="1289578"/>
              <a:ext cx="3385842" cy="1181681"/>
            </a:xfrm>
            <a:prstGeom prst="rect">
              <a:avLst/>
            </a:prstGeom>
            <a:ln w="12700" cmpd="sng">
              <a:noFill/>
            </a:ln>
          </p:spPr>
        </p:pic>
        <p:sp>
          <p:nvSpPr>
            <p:cNvPr id="22" name="Rounded Rectangle 21">
              <a:extLst>
                <a:ext uri="{FF2B5EF4-FFF2-40B4-BE49-F238E27FC236}">
                  <a16:creationId xmlns:a16="http://schemas.microsoft.com/office/drawing/2014/main" id="{3F46AEC9-35EE-CC4F-9B57-3F59E54F9AF6}"/>
                </a:ext>
              </a:extLst>
            </p:cNvPr>
            <p:cNvSpPr/>
            <p:nvPr/>
          </p:nvSpPr>
          <p:spPr>
            <a:xfrm>
              <a:off x="5502275" y="1371820"/>
              <a:ext cx="894765" cy="188895"/>
            </a:xfrm>
            <a:prstGeom prst="roundRect">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900" b="1" dirty="0">
                  <a:solidFill>
                    <a:srgbClr val="000000"/>
                  </a:solidFill>
                  <a:latin typeface="Calibri"/>
                </a:rPr>
                <a:t>Structure</a:t>
              </a:r>
            </a:p>
          </p:txBody>
        </p:sp>
        <p:sp>
          <p:nvSpPr>
            <p:cNvPr id="23" name="Rounded Rectangle 22">
              <a:extLst>
                <a:ext uri="{FF2B5EF4-FFF2-40B4-BE49-F238E27FC236}">
                  <a16:creationId xmlns:a16="http://schemas.microsoft.com/office/drawing/2014/main" id="{52CDF917-CF5E-1D4F-9593-1BAB4FDEB13D}"/>
                </a:ext>
              </a:extLst>
            </p:cNvPr>
            <p:cNvSpPr/>
            <p:nvPr/>
          </p:nvSpPr>
          <p:spPr>
            <a:xfrm>
              <a:off x="6679843" y="1530765"/>
              <a:ext cx="1521182" cy="643617"/>
            </a:xfrm>
            <a:prstGeom prst="roundRect">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1600" b="1" dirty="0">
                  <a:solidFill>
                    <a:srgbClr val="000000"/>
                  </a:solidFill>
                  <a:latin typeface="Calibri"/>
                </a:rPr>
                <a:t>Detect Leak</a:t>
              </a:r>
            </a:p>
          </p:txBody>
        </p:sp>
        <p:cxnSp>
          <p:nvCxnSpPr>
            <p:cNvPr id="24" name="Straight Arrow Connector 23">
              <a:extLst>
                <a:ext uri="{FF2B5EF4-FFF2-40B4-BE49-F238E27FC236}">
                  <a16:creationId xmlns:a16="http://schemas.microsoft.com/office/drawing/2014/main" id="{AA08AAB9-F6D7-9346-8237-30C01FBC1A80}"/>
                </a:ext>
              </a:extLst>
            </p:cNvPr>
            <p:cNvCxnSpPr>
              <a:stCxn id="22" idx="3"/>
            </p:cNvCxnSpPr>
            <p:nvPr/>
          </p:nvCxnSpPr>
          <p:spPr>
            <a:xfrm>
              <a:off x="6397040" y="1466268"/>
              <a:ext cx="276607" cy="242024"/>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4176FA0-489A-0E48-A7E5-FD333E7E1737}"/>
                </a:ext>
              </a:extLst>
            </p:cNvPr>
            <p:cNvCxnSpPr>
              <a:stCxn id="27" idx="3"/>
              <a:endCxn id="23" idx="1"/>
            </p:cNvCxnSpPr>
            <p:nvPr/>
          </p:nvCxnSpPr>
          <p:spPr>
            <a:xfrm>
              <a:off x="6397040" y="1847268"/>
              <a:ext cx="282803" cy="5306"/>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7D67967-3FD7-2146-8C27-233C986995C6}"/>
                </a:ext>
              </a:extLst>
            </p:cNvPr>
            <p:cNvCxnSpPr>
              <a:stCxn id="28" idx="3"/>
            </p:cNvCxnSpPr>
            <p:nvPr/>
          </p:nvCxnSpPr>
          <p:spPr>
            <a:xfrm flipV="1">
              <a:off x="6397040" y="1967115"/>
              <a:ext cx="279985" cy="251628"/>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7" name="Rounded Rectangle 26">
              <a:extLst>
                <a:ext uri="{FF2B5EF4-FFF2-40B4-BE49-F238E27FC236}">
                  <a16:creationId xmlns:a16="http://schemas.microsoft.com/office/drawing/2014/main" id="{FC88B446-9D51-1D4C-8D49-9A94E7735A22}"/>
                </a:ext>
              </a:extLst>
            </p:cNvPr>
            <p:cNvSpPr/>
            <p:nvPr/>
          </p:nvSpPr>
          <p:spPr>
            <a:xfrm>
              <a:off x="5502275" y="1752820"/>
              <a:ext cx="894765" cy="188895"/>
            </a:xfrm>
            <a:prstGeom prst="roundRect">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900" b="1" dirty="0">
                  <a:solidFill>
                    <a:srgbClr val="000000"/>
                  </a:solidFill>
                  <a:latin typeface="Calibri"/>
                </a:rPr>
                <a:t>GN&amp;C</a:t>
              </a:r>
            </a:p>
          </p:txBody>
        </p:sp>
        <p:sp>
          <p:nvSpPr>
            <p:cNvPr id="28" name="Rounded Rectangle 27">
              <a:extLst>
                <a:ext uri="{FF2B5EF4-FFF2-40B4-BE49-F238E27FC236}">
                  <a16:creationId xmlns:a16="http://schemas.microsoft.com/office/drawing/2014/main" id="{0CFABF24-1660-FF43-91A7-104D547A70A8}"/>
                </a:ext>
              </a:extLst>
            </p:cNvPr>
            <p:cNvSpPr/>
            <p:nvPr/>
          </p:nvSpPr>
          <p:spPr>
            <a:xfrm>
              <a:off x="5502275" y="2124295"/>
              <a:ext cx="894765" cy="188895"/>
            </a:xfrm>
            <a:prstGeom prst="roundRect">
              <a:avLst/>
            </a:prstGeom>
            <a:solidFill>
              <a:srgbClr val="FFFFFF"/>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900" b="1" dirty="0">
                  <a:solidFill>
                    <a:srgbClr val="000000"/>
                  </a:solidFill>
                  <a:latin typeface="Calibri"/>
                </a:rPr>
                <a:t>ECLSS</a:t>
              </a:r>
            </a:p>
          </p:txBody>
        </p:sp>
      </p:grpSp>
      <p:sp>
        <p:nvSpPr>
          <p:cNvPr id="29" name="TextBox 28">
            <a:extLst>
              <a:ext uri="{FF2B5EF4-FFF2-40B4-BE49-F238E27FC236}">
                <a16:creationId xmlns:a16="http://schemas.microsoft.com/office/drawing/2014/main" id="{B49721B2-EFD8-9A47-8796-555ABB9F5D8E}"/>
              </a:ext>
            </a:extLst>
          </p:cNvPr>
          <p:cNvSpPr txBox="1"/>
          <p:nvPr/>
        </p:nvSpPr>
        <p:spPr>
          <a:xfrm>
            <a:off x="7321784" y="1049896"/>
            <a:ext cx="3138008" cy="707886"/>
          </a:xfrm>
          <a:prstGeom prst="rect">
            <a:avLst/>
          </a:prstGeom>
          <a:noFill/>
        </p:spPr>
        <p:txBody>
          <a:bodyPr wrap="square" rtlCol="0">
            <a:spAutoFit/>
          </a:bodyPr>
          <a:lstStyle/>
          <a:p>
            <a:pPr algn="ctr" defTabSz="457146" fontAlgn="base">
              <a:spcBef>
                <a:spcPct val="0"/>
              </a:spcBef>
              <a:spcAft>
                <a:spcPct val="0"/>
              </a:spcAft>
            </a:pPr>
            <a:r>
              <a:rPr lang="en-US" sz="2000" i="1" dirty="0">
                <a:solidFill>
                  <a:srgbClr val="FAFF8D"/>
                </a:solidFill>
                <a:latin typeface="Arial" charset="0"/>
                <a:ea typeface="ＭＳ Ｐゴシック" charset="-128"/>
              </a:rPr>
              <a:t>Integrated Fault Management</a:t>
            </a:r>
          </a:p>
        </p:txBody>
      </p:sp>
      <p:sp>
        <p:nvSpPr>
          <p:cNvPr id="30" name="TextBox 29">
            <a:extLst>
              <a:ext uri="{FF2B5EF4-FFF2-40B4-BE49-F238E27FC236}">
                <a16:creationId xmlns:a16="http://schemas.microsoft.com/office/drawing/2014/main" id="{F1E14775-5E84-094B-8701-58DDB5997D15}"/>
              </a:ext>
            </a:extLst>
          </p:cNvPr>
          <p:cNvSpPr txBox="1"/>
          <p:nvPr/>
        </p:nvSpPr>
        <p:spPr>
          <a:xfrm>
            <a:off x="1515649" y="1049896"/>
            <a:ext cx="3138008" cy="707886"/>
          </a:xfrm>
          <a:prstGeom prst="rect">
            <a:avLst/>
          </a:prstGeom>
          <a:noFill/>
        </p:spPr>
        <p:txBody>
          <a:bodyPr wrap="square" rtlCol="0">
            <a:spAutoFit/>
          </a:bodyPr>
          <a:lstStyle/>
          <a:p>
            <a:pPr algn="ctr" defTabSz="457146" fontAlgn="base">
              <a:spcBef>
                <a:spcPct val="0"/>
              </a:spcBef>
              <a:spcAft>
                <a:spcPct val="0"/>
              </a:spcAft>
            </a:pPr>
            <a:r>
              <a:rPr lang="en-US" sz="2000" i="1" dirty="0">
                <a:solidFill>
                  <a:srgbClr val="FAFF8D"/>
                </a:solidFill>
                <a:latin typeface="Arial" charset="0"/>
                <a:ea typeface="ＭＳ Ｐゴシック" charset="-128"/>
              </a:rPr>
              <a:t>Autonomous State Assessment</a:t>
            </a:r>
          </a:p>
        </p:txBody>
      </p:sp>
      <p:sp>
        <p:nvSpPr>
          <p:cNvPr id="31" name="TextBox 30">
            <a:extLst>
              <a:ext uri="{FF2B5EF4-FFF2-40B4-BE49-F238E27FC236}">
                <a16:creationId xmlns:a16="http://schemas.microsoft.com/office/drawing/2014/main" id="{102FF656-A1A5-414E-B54E-4E9C2D634ECC}"/>
              </a:ext>
            </a:extLst>
          </p:cNvPr>
          <p:cNvSpPr txBox="1"/>
          <p:nvPr/>
        </p:nvSpPr>
        <p:spPr>
          <a:xfrm>
            <a:off x="4451896" y="1049896"/>
            <a:ext cx="3138008" cy="707886"/>
          </a:xfrm>
          <a:prstGeom prst="rect">
            <a:avLst/>
          </a:prstGeom>
          <a:noFill/>
        </p:spPr>
        <p:txBody>
          <a:bodyPr wrap="square" rtlCol="0">
            <a:spAutoFit/>
          </a:bodyPr>
          <a:lstStyle/>
          <a:p>
            <a:pPr algn="ctr" defTabSz="457146" fontAlgn="base">
              <a:spcBef>
                <a:spcPct val="0"/>
              </a:spcBef>
              <a:spcAft>
                <a:spcPct val="0"/>
              </a:spcAft>
            </a:pPr>
            <a:r>
              <a:rPr lang="en-US" sz="2000" i="1" dirty="0">
                <a:solidFill>
                  <a:srgbClr val="FAFF8D"/>
                </a:solidFill>
                <a:latin typeface="Arial" charset="0"/>
                <a:ea typeface="ＭＳ Ｐゴシック" charset="-128"/>
              </a:rPr>
              <a:t>Autonomous Logistics Management</a:t>
            </a:r>
          </a:p>
        </p:txBody>
      </p:sp>
      <p:grpSp>
        <p:nvGrpSpPr>
          <p:cNvPr id="34" name="Group 33">
            <a:extLst>
              <a:ext uri="{FF2B5EF4-FFF2-40B4-BE49-F238E27FC236}">
                <a16:creationId xmlns:a16="http://schemas.microsoft.com/office/drawing/2014/main" id="{5C060CDB-83B2-C245-A74E-944E5627FC36}"/>
              </a:ext>
            </a:extLst>
          </p:cNvPr>
          <p:cNvGrpSpPr/>
          <p:nvPr/>
        </p:nvGrpSpPr>
        <p:grpSpPr>
          <a:xfrm>
            <a:off x="1724857" y="1792270"/>
            <a:ext cx="2907871" cy="2168238"/>
            <a:chOff x="651123" y="2548460"/>
            <a:chExt cx="3013771" cy="2247202"/>
          </a:xfrm>
        </p:grpSpPr>
        <p:pic>
          <p:nvPicPr>
            <p:cNvPr id="35" name="Picture 34">
              <a:extLst>
                <a:ext uri="{FF2B5EF4-FFF2-40B4-BE49-F238E27FC236}">
                  <a16:creationId xmlns:a16="http://schemas.microsoft.com/office/drawing/2014/main" id="{78DD92CA-E769-CD40-8B0C-1183AF905BF2}"/>
                </a:ext>
              </a:extLst>
            </p:cNvPr>
            <p:cNvPicPr>
              <a:picLocks noChangeAspect="1"/>
            </p:cNvPicPr>
            <p:nvPr/>
          </p:nvPicPr>
          <p:blipFill rotWithShape="1">
            <a:blip r:embed="rId11" cstate="screen">
              <a:alphaModFix amt="76000"/>
              <a:extLst>
                <a:ext uri="{28A0092B-C50C-407E-A947-70E740481C1C}">
                  <a14:useLocalDpi xmlns:a14="http://schemas.microsoft.com/office/drawing/2010/main"/>
                </a:ext>
              </a:extLst>
            </a:blip>
            <a:srcRect/>
            <a:stretch/>
          </p:blipFill>
          <p:spPr>
            <a:xfrm>
              <a:off x="651123" y="2548460"/>
              <a:ext cx="3013771" cy="2247202"/>
            </a:xfrm>
            <a:prstGeom prst="rect">
              <a:avLst/>
            </a:prstGeom>
          </p:spPr>
        </p:pic>
        <p:pic>
          <p:nvPicPr>
            <p:cNvPr id="36" name="Picture 35">
              <a:extLst>
                <a:ext uri="{FF2B5EF4-FFF2-40B4-BE49-F238E27FC236}">
                  <a16:creationId xmlns:a16="http://schemas.microsoft.com/office/drawing/2014/main" id="{3D947905-CEEB-2B4A-B165-9449EB9CE4EB}"/>
                </a:ext>
              </a:extLst>
            </p:cNvPr>
            <p:cNvPicPr>
              <a:picLocks noChangeAspect="1"/>
            </p:cNvPicPr>
            <p:nvPr/>
          </p:nvPicPr>
          <p:blipFill>
            <a:blip r:embed="rId12" cstate="screen">
              <a:alphaModFix amt="50000"/>
              <a:extLst>
                <a:ext uri="{28A0092B-C50C-407E-A947-70E740481C1C}">
                  <a14:useLocalDpi xmlns:a14="http://schemas.microsoft.com/office/drawing/2010/main"/>
                </a:ext>
              </a:extLst>
            </a:blip>
            <a:stretch>
              <a:fillRect/>
            </a:stretch>
          </p:blipFill>
          <p:spPr>
            <a:xfrm rot="10800000">
              <a:off x="660895" y="2725676"/>
              <a:ext cx="2904321" cy="1537492"/>
            </a:xfrm>
            <a:prstGeom prst="rect">
              <a:avLst/>
            </a:prstGeom>
          </p:spPr>
        </p:pic>
        <p:pic>
          <p:nvPicPr>
            <p:cNvPr id="37" name="Picture 36">
              <a:extLst>
                <a:ext uri="{FF2B5EF4-FFF2-40B4-BE49-F238E27FC236}">
                  <a16:creationId xmlns:a16="http://schemas.microsoft.com/office/drawing/2014/main" id="{1D9DB7FC-1D74-B34A-9B25-DBC877AEBC2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649865" y="3838866"/>
              <a:ext cx="580288" cy="606131"/>
            </a:xfrm>
            <a:prstGeom prst="rect">
              <a:avLst/>
            </a:prstGeom>
          </p:spPr>
        </p:pic>
        <p:pic>
          <p:nvPicPr>
            <p:cNvPr id="38" name="Picture 37">
              <a:extLst>
                <a:ext uri="{FF2B5EF4-FFF2-40B4-BE49-F238E27FC236}">
                  <a16:creationId xmlns:a16="http://schemas.microsoft.com/office/drawing/2014/main" id="{7EE22F55-20C6-B447-B95A-66946CEBEAE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015286">
              <a:off x="2115452" y="4094930"/>
              <a:ext cx="580288" cy="606131"/>
            </a:xfrm>
            <a:prstGeom prst="rect">
              <a:avLst/>
            </a:prstGeom>
          </p:spPr>
        </p:pic>
        <p:pic>
          <p:nvPicPr>
            <p:cNvPr id="39" name="Picture 38">
              <a:extLst>
                <a:ext uri="{FF2B5EF4-FFF2-40B4-BE49-F238E27FC236}">
                  <a16:creationId xmlns:a16="http://schemas.microsoft.com/office/drawing/2014/main" id="{391A3D1D-8FEE-6F40-951F-1B31DD048DF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995982" y="3887602"/>
              <a:ext cx="580288" cy="606131"/>
            </a:xfrm>
            <a:prstGeom prst="rect">
              <a:avLst/>
            </a:prstGeom>
          </p:spPr>
        </p:pic>
        <p:pic>
          <p:nvPicPr>
            <p:cNvPr id="40" name="Picture 39">
              <a:extLst>
                <a:ext uri="{FF2B5EF4-FFF2-40B4-BE49-F238E27FC236}">
                  <a16:creationId xmlns:a16="http://schemas.microsoft.com/office/drawing/2014/main" id="{D1EF7527-4D1D-C94A-9E43-A2EB11E34E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0584714" flipH="1">
              <a:off x="1552611" y="4104794"/>
              <a:ext cx="580288" cy="606131"/>
            </a:xfrm>
            <a:prstGeom prst="rect">
              <a:avLst/>
            </a:prstGeom>
          </p:spPr>
        </p:pic>
        <p:pic>
          <p:nvPicPr>
            <p:cNvPr id="41" name="Picture 40" descr="beacon.png">
              <a:extLst>
                <a:ext uri="{FF2B5EF4-FFF2-40B4-BE49-F238E27FC236}">
                  <a16:creationId xmlns:a16="http://schemas.microsoft.com/office/drawing/2014/main" id="{21CD9E6C-206E-6E47-9DAB-E70AD78B147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0016745">
              <a:off x="1032774" y="3382923"/>
              <a:ext cx="411816" cy="292776"/>
            </a:xfrm>
            <a:prstGeom prst="rect">
              <a:avLst/>
            </a:prstGeom>
          </p:spPr>
        </p:pic>
        <p:pic>
          <p:nvPicPr>
            <p:cNvPr id="42" name="Picture 41" descr="beacon.png">
              <a:extLst>
                <a:ext uri="{FF2B5EF4-FFF2-40B4-BE49-F238E27FC236}">
                  <a16:creationId xmlns:a16="http://schemas.microsoft.com/office/drawing/2014/main" id="{54DE613A-083B-9648-9262-B42C1014DDC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1497835">
              <a:off x="2456229" y="3250629"/>
              <a:ext cx="411816" cy="292776"/>
            </a:xfrm>
            <a:prstGeom prst="rect">
              <a:avLst/>
            </a:prstGeom>
          </p:spPr>
        </p:pic>
      </p:grpSp>
      <p:grpSp>
        <p:nvGrpSpPr>
          <p:cNvPr id="43" name="Group 42">
            <a:extLst>
              <a:ext uri="{FF2B5EF4-FFF2-40B4-BE49-F238E27FC236}">
                <a16:creationId xmlns:a16="http://schemas.microsoft.com/office/drawing/2014/main" id="{BD5FD030-060C-DA48-BBB6-4605A63433AA}"/>
              </a:ext>
            </a:extLst>
          </p:cNvPr>
          <p:cNvGrpSpPr/>
          <p:nvPr/>
        </p:nvGrpSpPr>
        <p:grpSpPr>
          <a:xfrm>
            <a:off x="1734049" y="4569531"/>
            <a:ext cx="2920905" cy="1864407"/>
            <a:chOff x="4286055" y="3693689"/>
            <a:chExt cx="3975495" cy="2537550"/>
          </a:xfrm>
        </p:grpSpPr>
        <p:pic>
          <p:nvPicPr>
            <p:cNvPr id="44" name="Picture 43">
              <a:extLst>
                <a:ext uri="{FF2B5EF4-FFF2-40B4-BE49-F238E27FC236}">
                  <a16:creationId xmlns:a16="http://schemas.microsoft.com/office/drawing/2014/main" id="{4A8FEA50-7B3B-7B4B-BCE2-D8150E50A750}"/>
                </a:ext>
              </a:extLst>
            </p:cNvPr>
            <p:cNvPicPr>
              <a:picLocks noChangeAspect="1"/>
            </p:cNvPicPr>
            <p:nvPr/>
          </p:nvPicPr>
          <p:blipFill>
            <a:blip r:embed="rId15"/>
            <a:stretch>
              <a:fillRect/>
            </a:stretch>
          </p:blipFill>
          <p:spPr>
            <a:xfrm>
              <a:off x="4286055" y="3693689"/>
              <a:ext cx="3975495" cy="2537550"/>
            </a:xfrm>
            <a:prstGeom prst="rect">
              <a:avLst/>
            </a:prstGeom>
          </p:spPr>
        </p:pic>
        <p:pic>
          <p:nvPicPr>
            <p:cNvPr id="45" name="Picture 44">
              <a:extLst>
                <a:ext uri="{FF2B5EF4-FFF2-40B4-BE49-F238E27FC236}">
                  <a16:creationId xmlns:a16="http://schemas.microsoft.com/office/drawing/2014/main" id="{BC8B2923-98C7-0847-BD5A-913993ED471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774438" y="4703739"/>
              <a:ext cx="916913" cy="855225"/>
            </a:xfrm>
            <a:prstGeom prst="rect">
              <a:avLst/>
            </a:prstGeom>
          </p:spPr>
        </p:pic>
      </p:grpSp>
      <p:sp>
        <p:nvSpPr>
          <p:cNvPr id="46" name="TextBox 45">
            <a:extLst>
              <a:ext uri="{FF2B5EF4-FFF2-40B4-BE49-F238E27FC236}">
                <a16:creationId xmlns:a16="http://schemas.microsoft.com/office/drawing/2014/main" id="{3E2CFEB9-92EF-234F-A1A0-B15F2CA32F90}"/>
              </a:ext>
            </a:extLst>
          </p:cNvPr>
          <p:cNvSpPr txBox="1"/>
          <p:nvPr/>
        </p:nvSpPr>
        <p:spPr>
          <a:xfrm>
            <a:off x="1674524" y="6392149"/>
            <a:ext cx="2857609" cy="307777"/>
          </a:xfrm>
          <a:prstGeom prst="rect">
            <a:avLst/>
          </a:prstGeom>
          <a:noFill/>
        </p:spPr>
        <p:txBody>
          <a:bodyPr wrap="square" rtlCol="0">
            <a:spAutoFit/>
          </a:bodyPr>
          <a:lstStyle/>
          <a:p>
            <a:pPr algn="ctr" defTabSz="457146" fontAlgn="base">
              <a:spcBef>
                <a:spcPct val="0"/>
              </a:spcBef>
              <a:spcAft>
                <a:spcPct val="0"/>
              </a:spcAft>
            </a:pPr>
            <a:r>
              <a:rPr lang="en-US" sz="1400" dirty="0">
                <a:solidFill>
                  <a:schemeClr val="bg1"/>
                </a:solidFill>
                <a:latin typeface="Arial" charset="0"/>
                <a:ea typeface="ＭＳ Ｐゴシック" charset="-128"/>
              </a:rPr>
              <a:t>Habitat thermal mapping</a:t>
            </a:r>
          </a:p>
        </p:txBody>
      </p:sp>
      <p:sp>
        <p:nvSpPr>
          <p:cNvPr id="47" name="TextBox 46">
            <a:extLst>
              <a:ext uri="{FF2B5EF4-FFF2-40B4-BE49-F238E27FC236}">
                <a16:creationId xmlns:a16="http://schemas.microsoft.com/office/drawing/2014/main" id="{4BF7EEFE-AB7E-5847-A102-6DFD408599F5}"/>
              </a:ext>
            </a:extLst>
          </p:cNvPr>
          <p:cNvSpPr txBox="1"/>
          <p:nvPr/>
        </p:nvSpPr>
        <p:spPr>
          <a:xfrm>
            <a:off x="1671369" y="3935263"/>
            <a:ext cx="2902178" cy="523220"/>
          </a:xfrm>
          <a:prstGeom prst="rect">
            <a:avLst/>
          </a:prstGeom>
          <a:noFill/>
        </p:spPr>
        <p:txBody>
          <a:bodyPr wrap="square" rtlCol="0">
            <a:spAutoFit/>
          </a:bodyPr>
          <a:lstStyle/>
          <a:p>
            <a:pPr algn="ctr" defTabSz="457146" fontAlgn="base">
              <a:spcBef>
                <a:spcPct val="0"/>
              </a:spcBef>
              <a:spcAft>
                <a:spcPct val="0"/>
              </a:spcAft>
            </a:pPr>
            <a:r>
              <a:rPr lang="en-US" sz="1400" dirty="0">
                <a:solidFill>
                  <a:schemeClr val="bg1"/>
                </a:solidFill>
                <a:latin typeface="Arial" charset="0"/>
                <a:ea typeface="ＭＳ Ｐゴシック" charset="-128"/>
              </a:rPr>
              <a:t>Localizing signal sources by analyzing signal strength variation</a:t>
            </a:r>
          </a:p>
        </p:txBody>
      </p:sp>
      <p:sp>
        <p:nvSpPr>
          <p:cNvPr id="48" name="TextBox 47">
            <a:extLst>
              <a:ext uri="{FF2B5EF4-FFF2-40B4-BE49-F238E27FC236}">
                <a16:creationId xmlns:a16="http://schemas.microsoft.com/office/drawing/2014/main" id="{7E2C461E-600A-7041-B025-5A1199010C7F}"/>
              </a:ext>
            </a:extLst>
          </p:cNvPr>
          <p:cNvSpPr txBox="1"/>
          <p:nvPr/>
        </p:nvSpPr>
        <p:spPr>
          <a:xfrm>
            <a:off x="4857200" y="4793376"/>
            <a:ext cx="2420036" cy="307777"/>
          </a:xfrm>
          <a:prstGeom prst="rect">
            <a:avLst/>
          </a:prstGeom>
          <a:noFill/>
        </p:spPr>
        <p:txBody>
          <a:bodyPr wrap="square" rtlCol="0">
            <a:spAutoFit/>
          </a:bodyPr>
          <a:lstStyle/>
          <a:p>
            <a:pPr algn="ctr" defTabSz="457146" fontAlgn="base">
              <a:spcBef>
                <a:spcPct val="0"/>
              </a:spcBef>
              <a:spcAft>
                <a:spcPct val="0"/>
              </a:spcAft>
            </a:pPr>
            <a:r>
              <a:rPr lang="en-US" sz="1400" dirty="0">
                <a:solidFill>
                  <a:schemeClr val="bg1"/>
                </a:solidFill>
                <a:latin typeface="Arial" charset="0"/>
                <a:ea typeface="ＭＳ Ｐゴシック" charset="-128"/>
              </a:rPr>
              <a:t>Robotic cargo transfer</a:t>
            </a:r>
          </a:p>
        </p:txBody>
      </p:sp>
      <p:pic>
        <p:nvPicPr>
          <p:cNvPr id="3" name="Picture 2" descr="R2-B9.JPG"/>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871864" y="1753203"/>
            <a:ext cx="2469946" cy="3035905"/>
          </a:xfrm>
          <a:prstGeom prst="rect">
            <a:avLst/>
          </a:prstGeom>
        </p:spPr>
      </p:pic>
      <p:pic>
        <p:nvPicPr>
          <p:cNvPr id="5" name="Audio 4">
            <a:hlinkClick r:id="" action="ppaction://media"/>
            <a:extLst>
              <a:ext uri="{FF2B5EF4-FFF2-40B4-BE49-F238E27FC236}">
                <a16:creationId xmlns:a16="http://schemas.microsoft.com/office/drawing/2014/main" id="{5FA097DD-C6B7-264E-8010-E8BEF818702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31810486"/>
      </p:ext>
    </p:extLst>
  </p:cSld>
  <p:clrMapOvr>
    <a:masterClrMapping/>
  </p:clrMapOvr>
  <mc:AlternateContent xmlns:mc="http://schemas.openxmlformats.org/markup-compatibility/2006">
    <mc:Choice xmlns:p14="http://schemas.microsoft.com/office/powerpoint/2010/main" Requires="p14">
      <p:transition spd="slow" p14:dur="2000" advTm="36312"/>
    </mc:Choice>
    <mc:Fallback>
      <p:transition spd="slow" advTm="3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BC2A6F2-9472-5B4A-AD75-C4FDCABB6BEA}"/>
              </a:ext>
            </a:extLst>
          </p:cNvPr>
          <p:cNvPicPr/>
          <p:nvPr/>
        </p:nvPicPr>
        <p:blipFill rotWithShape="1">
          <a:blip r:embed="rId5" cstate="screen">
            <a:alphaModFix/>
            <a:extLst>
              <a:ext uri="{28A0092B-C50C-407E-A947-70E740481C1C}">
                <a14:useLocalDpi xmlns:a14="http://schemas.microsoft.com/office/drawing/2010/main"/>
              </a:ext>
            </a:extLst>
          </a:blip>
          <a:srcRect/>
          <a:stretch/>
        </p:blipFill>
        <p:spPr bwMode="auto">
          <a:xfrm>
            <a:off x="2567609" y="3121900"/>
            <a:ext cx="7390093" cy="308854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sz="4000" b="1" dirty="0">
                <a:latin typeface="Calibri" panose="020F0502020204030204" pitchFamily="34" charset="0"/>
                <a:cs typeface="Calibri" panose="020F0502020204030204" pitchFamily="34" charset="0"/>
              </a:rPr>
              <a:t>Schedule</a:t>
            </a:r>
          </a:p>
        </p:txBody>
      </p:sp>
      <p:sp>
        <p:nvSpPr>
          <p:cNvPr id="4" name="Slide Number Placeholder 3"/>
          <p:cNvSpPr>
            <a:spLocks noGrp="1"/>
          </p:cNvSpPr>
          <p:nvPr>
            <p:ph type="sldNum" sz="quarter" idx="4"/>
          </p:nvPr>
        </p:nvSpPr>
        <p:spPr/>
        <p:txBody>
          <a:bodyPr/>
          <a:lstStyle/>
          <a:p>
            <a:pPr defTabSz="457146" fontAlgn="base">
              <a:spcBef>
                <a:spcPct val="0"/>
              </a:spcBef>
              <a:spcAft>
                <a:spcPct val="0"/>
              </a:spcAft>
            </a:pPr>
            <a:fld id="{4336D8BB-1FBA-4ECE-B83B-DC345E7EB0EF}" type="slidenum">
              <a:rPr lang="en-US">
                <a:solidFill>
                  <a:prstClr val="black"/>
                </a:solidFill>
                <a:latin typeface="Arial" charset="0"/>
                <a:ea typeface="ＭＳ Ｐゴシック" charset="-128"/>
              </a:rPr>
              <a:pPr defTabSz="457146" fontAlgn="base">
                <a:spcBef>
                  <a:spcPct val="0"/>
                </a:spcBef>
                <a:spcAft>
                  <a:spcPct val="0"/>
                </a:spcAft>
              </a:pPr>
              <a:t>9</a:t>
            </a:fld>
            <a:endParaRPr lang="en-US">
              <a:solidFill>
                <a:prstClr val="black"/>
              </a:solidFill>
              <a:latin typeface="Arial" charset="0"/>
              <a:ea typeface="ＭＳ Ｐゴシック" charset="-128"/>
            </a:endParaRPr>
          </a:p>
        </p:txBody>
      </p:sp>
      <p:grpSp>
        <p:nvGrpSpPr>
          <p:cNvPr id="38" name="Group 37">
            <a:extLst>
              <a:ext uri="{FF2B5EF4-FFF2-40B4-BE49-F238E27FC236}">
                <a16:creationId xmlns:a16="http://schemas.microsoft.com/office/drawing/2014/main" id="{EF199046-6A71-794C-B15F-2DCEF29A3BE8}"/>
              </a:ext>
            </a:extLst>
          </p:cNvPr>
          <p:cNvGrpSpPr/>
          <p:nvPr/>
        </p:nvGrpSpPr>
        <p:grpSpPr>
          <a:xfrm>
            <a:off x="2282320" y="1390738"/>
            <a:ext cx="7342073" cy="1377861"/>
            <a:chOff x="758286" y="1597001"/>
            <a:chExt cx="6562327" cy="1363369"/>
          </a:xfrm>
        </p:grpSpPr>
        <p:cxnSp>
          <p:nvCxnSpPr>
            <p:cNvPr id="39" name="Straight Connector 38">
              <a:extLst>
                <a:ext uri="{FF2B5EF4-FFF2-40B4-BE49-F238E27FC236}">
                  <a16:creationId xmlns:a16="http://schemas.microsoft.com/office/drawing/2014/main" id="{5E961B6A-EB73-0D46-A866-6538A6CEA532}"/>
                </a:ext>
              </a:extLst>
            </p:cNvPr>
            <p:cNvCxnSpPr>
              <a:cxnSpLocks/>
            </p:cNvCxnSpPr>
            <p:nvPr/>
          </p:nvCxnSpPr>
          <p:spPr>
            <a:xfrm>
              <a:off x="758286" y="1597003"/>
              <a:ext cx="0" cy="13633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8A91E30-7BE8-CE4D-87E6-E3C6FB167477}"/>
                </a:ext>
              </a:extLst>
            </p:cNvPr>
            <p:cNvCxnSpPr>
              <a:cxnSpLocks/>
            </p:cNvCxnSpPr>
            <p:nvPr/>
          </p:nvCxnSpPr>
          <p:spPr>
            <a:xfrm>
              <a:off x="2422572" y="1597003"/>
              <a:ext cx="0" cy="13633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31C1D93-1753-0A46-A817-014AC0321789}"/>
                </a:ext>
              </a:extLst>
            </p:cNvPr>
            <p:cNvCxnSpPr>
              <a:cxnSpLocks/>
            </p:cNvCxnSpPr>
            <p:nvPr/>
          </p:nvCxnSpPr>
          <p:spPr>
            <a:xfrm>
              <a:off x="4078650" y="1597002"/>
              <a:ext cx="0" cy="13633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AECDE12-6553-A048-B64F-81589954A77D}"/>
                </a:ext>
              </a:extLst>
            </p:cNvPr>
            <p:cNvCxnSpPr>
              <a:cxnSpLocks/>
            </p:cNvCxnSpPr>
            <p:nvPr/>
          </p:nvCxnSpPr>
          <p:spPr>
            <a:xfrm>
              <a:off x="5717600" y="1597002"/>
              <a:ext cx="0" cy="13633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18204D4-337B-9243-93B2-7D9797424629}"/>
                </a:ext>
              </a:extLst>
            </p:cNvPr>
            <p:cNvCxnSpPr>
              <a:cxnSpLocks/>
            </p:cNvCxnSpPr>
            <p:nvPr/>
          </p:nvCxnSpPr>
          <p:spPr>
            <a:xfrm>
              <a:off x="7320613" y="1597001"/>
              <a:ext cx="0" cy="13633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4" name="TextBox 43">
            <a:extLst>
              <a:ext uri="{FF2B5EF4-FFF2-40B4-BE49-F238E27FC236}">
                <a16:creationId xmlns:a16="http://schemas.microsoft.com/office/drawing/2014/main" id="{1FB5A871-CAFA-AF49-A8BE-FE47D06B7C0C}"/>
              </a:ext>
            </a:extLst>
          </p:cNvPr>
          <p:cNvSpPr txBox="1"/>
          <p:nvPr/>
        </p:nvSpPr>
        <p:spPr>
          <a:xfrm>
            <a:off x="4625963" y="1340768"/>
            <a:ext cx="736099" cy="369332"/>
          </a:xfrm>
          <a:prstGeom prst="rect">
            <a:avLst/>
          </a:prstGeom>
          <a:noFill/>
        </p:spPr>
        <p:txBody>
          <a:bodyPr wrap="none" rtlCol="0">
            <a:spAutoFit/>
          </a:bodyPr>
          <a:lstStyle/>
          <a:p>
            <a:pPr defTabSz="457146" fontAlgn="base">
              <a:spcBef>
                <a:spcPct val="0"/>
              </a:spcBef>
              <a:spcAft>
                <a:spcPct val="0"/>
              </a:spcAft>
            </a:pPr>
            <a:r>
              <a:rPr lang="en-US" dirty="0">
                <a:solidFill>
                  <a:prstClr val="black"/>
                </a:solidFill>
                <a:latin typeface="Arial" charset="0"/>
                <a:ea typeface="ＭＳ Ｐゴシック" charset="-128"/>
              </a:rPr>
              <a:t>FY20</a:t>
            </a:r>
          </a:p>
        </p:txBody>
      </p:sp>
      <p:sp>
        <p:nvSpPr>
          <p:cNvPr id="45" name="TextBox 44">
            <a:extLst>
              <a:ext uri="{FF2B5EF4-FFF2-40B4-BE49-F238E27FC236}">
                <a16:creationId xmlns:a16="http://schemas.microsoft.com/office/drawing/2014/main" id="{9A7D927D-21BA-A443-B354-0B6E9533F400}"/>
              </a:ext>
            </a:extLst>
          </p:cNvPr>
          <p:cNvSpPr txBox="1"/>
          <p:nvPr/>
        </p:nvSpPr>
        <p:spPr>
          <a:xfrm>
            <a:off x="6507836" y="1340768"/>
            <a:ext cx="736099" cy="369332"/>
          </a:xfrm>
          <a:prstGeom prst="rect">
            <a:avLst/>
          </a:prstGeom>
          <a:noFill/>
        </p:spPr>
        <p:txBody>
          <a:bodyPr wrap="none" rtlCol="0">
            <a:spAutoFit/>
          </a:bodyPr>
          <a:lstStyle/>
          <a:p>
            <a:pPr defTabSz="457146" fontAlgn="base">
              <a:spcBef>
                <a:spcPct val="0"/>
              </a:spcBef>
              <a:spcAft>
                <a:spcPct val="0"/>
              </a:spcAft>
            </a:pPr>
            <a:r>
              <a:rPr lang="en-US" dirty="0">
                <a:solidFill>
                  <a:prstClr val="black"/>
                </a:solidFill>
                <a:latin typeface="Arial" charset="0"/>
                <a:ea typeface="ＭＳ Ｐゴシック" charset="-128"/>
              </a:rPr>
              <a:t>FY21</a:t>
            </a:r>
          </a:p>
        </p:txBody>
      </p:sp>
      <p:sp>
        <p:nvSpPr>
          <p:cNvPr id="46" name="TextBox 45">
            <a:extLst>
              <a:ext uri="{FF2B5EF4-FFF2-40B4-BE49-F238E27FC236}">
                <a16:creationId xmlns:a16="http://schemas.microsoft.com/office/drawing/2014/main" id="{E66B5612-E166-234D-B553-0338491C9533}"/>
              </a:ext>
            </a:extLst>
          </p:cNvPr>
          <p:cNvSpPr txBox="1"/>
          <p:nvPr/>
        </p:nvSpPr>
        <p:spPr>
          <a:xfrm>
            <a:off x="8294219" y="1340768"/>
            <a:ext cx="736099" cy="369332"/>
          </a:xfrm>
          <a:prstGeom prst="rect">
            <a:avLst/>
          </a:prstGeom>
          <a:noFill/>
        </p:spPr>
        <p:txBody>
          <a:bodyPr wrap="none" rtlCol="0">
            <a:spAutoFit/>
          </a:bodyPr>
          <a:lstStyle/>
          <a:p>
            <a:pPr defTabSz="457146" fontAlgn="base">
              <a:spcBef>
                <a:spcPct val="0"/>
              </a:spcBef>
              <a:spcAft>
                <a:spcPct val="0"/>
              </a:spcAft>
            </a:pPr>
            <a:r>
              <a:rPr lang="en-US" dirty="0">
                <a:solidFill>
                  <a:prstClr val="black"/>
                </a:solidFill>
                <a:latin typeface="Arial" charset="0"/>
                <a:ea typeface="ＭＳ Ｐゴシック" charset="-128"/>
              </a:rPr>
              <a:t>FY22</a:t>
            </a:r>
          </a:p>
        </p:txBody>
      </p:sp>
      <p:sp>
        <p:nvSpPr>
          <p:cNvPr id="47" name="TextBox 46">
            <a:extLst>
              <a:ext uri="{FF2B5EF4-FFF2-40B4-BE49-F238E27FC236}">
                <a16:creationId xmlns:a16="http://schemas.microsoft.com/office/drawing/2014/main" id="{7F57EE4F-A185-984E-85B9-C81DA8AE9F05}"/>
              </a:ext>
            </a:extLst>
          </p:cNvPr>
          <p:cNvSpPr txBox="1"/>
          <p:nvPr/>
        </p:nvSpPr>
        <p:spPr>
          <a:xfrm>
            <a:off x="2685379" y="1340768"/>
            <a:ext cx="736099" cy="369332"/>
          </a:xfrm>
          <a:prstGeom prst="rect">
            <a:avLst/>
          </a:prstGeom>
          <a:noFill/>
        </p:spPr>
        <p:txBody>
          <a:bodyPr wrap="none" rtlCol="0">
            <a:spAutoFit/>
          </a:bodyPr>
          <a:lstStyle/>
          <a:p>
            <a:pPr defTabSz="457146" fontAlgn="base">
              <a:spcBef>
                <a:spcPct val="0"/>
              </a:spcBef>
              <a:spcAft>
                <a:spcPct val="0"/>
              </a:spcAft>
            </a:pPr>
            <a:r>
              <a:rPr lang="en-US" dirty="0">
                <a:solidFill>
                  <a:prstClr val="black"/>
                </a:solidFill>
                <a:latin typeface="Arial" charset="0"/>
                <a:ea typeface="ＭＳ Ｐゴシック" charset="-128"/>
              </a:rPr>
              <a:t>FY19</a:t>
            </a:r>
          </a:p>
        </p:txBody>
      </p:sp>
      <p:sp>
        <p:nvSpPr>
          <p:cNvPr id="48" name="Right Arrow 47">
            <a:extLst>
              <a:ext uri="{FF2B5EF4-FFF2-40B4-BE49-F238E27FC236}">
                <a16:creationId xmlns:a16="http://schemas.microsoft.com/office/drawing/2014/main" id="{FD0A7A2E-6D78-534C-B564-9F4298248146}"/>
              </a:ext>
            </a:extLst>
          </p:cNvPr>
          <p:cNvSpPr/>
          <p:nvPr/>
        </p:nvSpPr>
        <p:spPr>
          <a:xfrm>
            <a:off x="4144359" y="1587855"/>
            <a:ext cx="5458275" cy="934143"/>
          </a:xfrm>
          <a:prstGeom prst="rightArrow">
            <a:avLst/>
          </a:prstGeom>
          <a:solidFill>
            <a:srgbClr val="8EB4E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2400" dirty="0">
                <a:solidFill>
                  <a:prstClr val="black"/>
                </a:solidFill>
                <a:latin typeface="Calibri"/>
              </a:rPr>
              <a:t>ISAAC</a:t>
            </a:r>
          </a:p>
        </p:txBody>
      </p:sp>
      <p:sp>
        <p:nvSpPr>
          <p:cNvPr id="53" name="TextBox 52">
            <a:extLst>
              <a:ext uri="{FF2B5EF4-FFF2-40B4-BE49-F238E27FC236}">
                <a16:creationId xmlns:a16="http://schemas.microsoft.com/office/drawing/2014/main" id="{B568999F-E4B6-0447-AC63-FCF382F4C125}"/>
              </a:ext>
            </a:extLst>
          </p:cNvPr>
          <p:cNvSpPr txBox="1"/>
          <p:nvPr/>
        </p:nvSpPr>
        <p:spPr>
          <a:xfrm>
            <a:off x="6773717" y="6266101"/>
            <a:ext cx="1488548" cy="369332"/>
          </a:xfrm>
          <a:prstGeom prst="rect">
            <a:avLst/>
          </a:prstGeom>
          <a:noFill/>
        </p:spPr>
        <p:txBody>
          <a:bodyPr wrap="none" rtlCol="0">
            <a:spAutoFit/>
          </a:bodyPr>
          <a:lstStyle/>
          <a:p>
            <a:pPr algn="ctr" defTabSz="457146" fontAlgn="base">
              <a:spcBef>
                <a:spcPct val="0"/>
              </a:spcBef>
              <a:spcAft>
                <a:spcPct val="0"/>
              </a:spcAft>
            </a:pPr>
            <a:r>
              <a:rPr lang="en-US" b="1" dirty="0">
                <a:solidFill>
                  <a:srgbClr val="C00000"/>
                </a:solidFill>
                <a:latin typeface="Arial" charset="0"/>
                <a:ea typeface="ＭＳ Ｐゴシック" charset="-128"/>
              </a:rPr>
              <a:t>We are here</a:t>
            </a:r>
          </a:p>
        </p:txBody>
      </p:sp>
      <p:cxnSp>
        <p:nvCxnSpPr>
          <p:cNvPr id="52" name="Straight Connector 51">
            <a:extLst>
              <a:ext uri="{FF2B5EF4-FFF2-40B4-BE49-F238E27FC236}">
                <a16:creationId xmlns:a16="http://schemas.microsoft.com/office/drawing/2014/main" id="{6156F9B2-8272-7345-B312-9C35131E9755}"/>
              </a:ext>
            </a:extLst>
          </p:cNvPr>
          <p:cNvCxnSpPr>
            <a:cxnSpLocks/>
          </p:cNvCxnSpPr>
          <p:nvPr/>
        </p:nvCxnSpPr>
        <p:spPr>
          <a:xfrm flipH="1">
            <a:off x="7525631" y="1440848"/>
            <a:ext cx="9147" cy="4736993"/>
          </a:xfrm>
          <a:prstGeom prst="line">
            <a:avLst/>
          </a:prstGeom>
          <a:ln w="57150">
            <a:solidFill>
              <a:srgbClr val="C00000"/>
            </a:solidFill>
            <a:prstDash val="sysDot"/>
          </a:ln>
        </p:spPr>
        <p:style>
          <a:lnRef idx="2">
            <a:schemeClr val="accent1"/>
          </a:lnRef>
          <a:fillRef idx="0">
            <a:schemeClr val="accent1"/>
          </a:fillRef>
          <a:effectRef idx="1">
            <a:schemeClr val="accent1"/>
          </a:effectRef>
          <a:fontRef idx="minor">
            <a:schemeClr val="tx1"/>
          </a:fontRef>
        </p:style>
      </p:cxnSp>
      <p:sp>
        <p:nvSpPr>
          <p:cNvPr id="49" name="Right Arrow 48">
            <a:extLst>
              <a:ext uri="{FF2B5EF4-FFF2-40B4-BE49-F238E27FC236}">
                <a16:creationId xmlns:a16="http://schemas.microsoft.com/office/drawing/2014/main" id="{2B9DA718-052F-2442-A6D6-7F5289496054}"/>
              </a:ext>
            </a:extLst>
          </p:cNvPr>
          <p:cNvSpPr/>
          <p:nvPr/>
        </p:nvSpPr>
        <p:spPr>
          <a:xfrm>
            <a:off x="2317082" y="1821746"/>
            <a:ext cx="1834703" cy="414257"/>
          </a:xfrm>
          <a:prstGeom prst="rightArrow">
            <a:avLst/>
          </a:prstGeom>
          <a:solidFill>
            <a:srgbClr val="8EB4E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46" fontAlgn="base">
              <a:spcBef>
                <a:spcPct val="0"/>
              </a:spcBef>
              <a:spcAft>
                <a:spcPct val="0"/>
              </a:spcAft>
            </a:pPr>
            <a:r>
              <a:rPr lang="en-US" sz="1600" dirty="0">
                <a:solidFill>
                  <a:prstClr val="black"/>
                </a:solidFill>
                <a:latin typeface="Calibri"/>
              </a:rPr>
              <a:t>ISAAC Formulation</a:t>
            </a:r>
          </a:p>
        </p:txBody>
      </p:sp>
      <p:pic>
        <p:nvPicPr>
          <p:cNvPr id="3" name="Audio 2">
            <a:hlinkClick r:id="" action="ppaction://media"/>
            <a:extLst>
              <a:ext uri="{FF2B5EF4-FFF2-40B4-BE49-F238E27FC236}">
                <a16:creationId xmlns:a16="http://schemas.microsoft.com/office/drawing/2014/main" id="{29A85162-9B58-594C-B4C9-6875CCEF49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32705783"/>
      </p:ext>
    </p:extLst>
  </p:cSld>
  <p:clrMapOvr>
    <a:masterClrMapping/>
  </p:clrMapOvr>
  <mc:AlternateContent xmlns:mc="http://schemas.openxmlformats.org/markup-compatibility/2006">
    <mc:Choice xmlns:p14="http://schemas.microsoft.com/office/powerpoint/2010/main" Requires="p14">
      <p:transition spd="slow" p14:dur="2000" advTm="15369"/>
    </mc:Choice>
    <mc:Fallback>
      <p:transition spd="slow" advTm="15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DE28E56741C49AB05F717353129CE" ma:contentTypeVersion="7" ma:contentTypeDescription="Create a new document." ma:contentTypeScope="" ma:versionID="59acc30998d16e450bbe8d90155062d0">
  <xsd:schema xmlns:xsd="http://www.w3.org/2001/XMLSchema" xmlns:xs="http://www.w3.org/2001/XMLSchema" xmlns:p="http://schemas.microsoft.com/office/2006/metadata/properties" xmlns:ns2="35a63ebe-2a56-46da-bdc8-34453f3523f3" targetNamespace="http://schemas.microsoft.com/office/2006/metadata/properties" ma:root="true" ma:fieldsID="917c712dba754cca338bcccb793449ba" ns2:_="">
    <xsd:import namespace="35a63ebe-2a56-46da-bdc8-34453f3523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a63ebe-2a56-46da-bdc8-34453f3523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B85F5E-67ED-4142-95E6-8F5D90509A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a63ebe-2a56-46da-bdc8-34453f3523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12A3F4-A775-4608-B30A-825CDBEF7BC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35a63ebe-2a56-46da-bdc8-34453f3523f3"/>
    <ds:schemaRef ds:uri="http://www.w3.org/XML/1998/namespace"/>
    <ds:schemaRef ds:uri="http://purl.org/dc/dcmitype/"/>
  </ds:schemaRefs>
</ds:datastoreItem>
</file>

<file path=customXml/itemProps3.xml><?xml version="1.0" encoding="utf-8"?>
<ds:datastoreItem xmlns:ds="http://schemas.openxmlformats.org/officeDocument/2006/customXml" ds:itemID="{5ADF74A8-29A1-4EE8-9E9C-2D6DE91136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15668</TotalTime>
  <Words>4587</Words>
  <Application>Microsoft Macintosh PowerPoint</Application>
  <PresentationFormat>Widescreen</PresentationFormat>
  <Paragraphs>421</Paragraphs>
  <Slides>22</Slides>
  <Notes>22</Notes>
  <HiddenSlides>0</HiddenSlides>
  <MMClips>25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.AppleSystemUIFont</vt:lpstr>
      <vt:lpstr>Arial</vt:lpstr>
      <vt:lpstr>Arial</vt:lpstr>
      <vt:lpstr>Arial Bold</vt:lpstr>
      <vt:lpstr>Calibri</vt:lpstr>
      <vt:lpstr>Calibri Light</vt:lpstr>
      <vt:lpstr>Courier New</vt:lpstr>
      <vt:lpstr>Times New Roman</vt:lpstr>
      <vt:lpstr>Wingdings</vt:lpstr>
      <vt:lpstr>Office Theme</vt:lpstr>
      <vt:lpstr>3_Office Theme</vt:lpstr>
      <vt:lpstr>2_Office Theme</vt:lpstr>
      <vt:lpstr>1_Office Theme</vt:lpstr>
      <vt:lpstr>Trey Smith1, Maria Bualat1, Abiola Akanni1, Oleg Alexandrov1,3, Laura Barron2, J Benton1, Gabriel Chuang1, Brian Coltin1,3, Terry Fong1, Janette Garcia2, Kathryn Hamilton1, Lewis Hill2,4, Marina Moreira1,3, Robert Morris1, Nicole Ortega2,4, Joseph Pea1,3, Jonathan Rogers2, Misha Savchenko2,5, Khaled  Sharif1,3, Ryan Soussan1,3  1NASA Ames Research Center, Moffett Field, CA 2NASA Johnson Space Center, Houston, TX 3KBR Wyle Services, LLC 4Jacobs Technology, Inc. 5METECS  ISS R&amp;D Conference, Virtual, 2021/08/17</vt:lpstr>
      <vt:lpstr>ISAAC Overview</vt:lpstr>
      <vt:lpstr>Why ISAAC?</vt:lpstr>
      <vt:lpstr>Technical Thrusts</vt:lpstr>
      <vt:lpstr>Technology: Integrated Data</vt:lpstr>
      <vt:lpstr>Technology: Coordinated Execution</vt:lpstr>
      <vt:lpstr>Technology: Integrated Control Interface</vt:lpstr>
      <vt:lpstr>Capability Areas</vt:lpstr>
      <vt:lpstr>Schedule</vt:lpstr>
      <vt:lpstr>Background: Astrobee</vt:lpstr>
      <vt:lpstr>ISAAC Phase 1 ISS Activities</vt:lpstr>
      <vt:lpstr>Fault Demo Video</vt:lpstr>
      <vt:lpstr>Survey Demo Video</vt:lpstr>
      <vt:lpstr>Phase 1 Summary</vt:lpstr>
      <vt:lpstr>Phase 2 Preliminary Demo Video</vt:lpstr>
      <vt:lpstr>Phase 2 Preliminary Demo Video</vt:lpstr>
      <vt:lpstr>Phase 2 Summary</vt:lpstr>
      <vt:lpstr>Astrobee Enhancements Summary</vt:lpstr>
      <vt:lpstr>Recent Updates – SoundSee-Data-1 and -2</vt:lpstr>
      <vt:lpstr>PowerPoint Presentation</vt:lpstr>
      <vt:lpstr>Near-Term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GCD Powerpoint Presentation - Wide Screen</dc:title>
  <dc:creator>Microsoft Office User</dc:creator>
  <cp:lastModifiedBy>Smith, Trey (ARC-TI)</cp:lastModifiedBy>
  <cp:revision>694</cp:revision>
  <cp:lastPrinted>2018-07-05T19:50:42Z</cp:lastPrinted>
  <dcterms:created xsi:type="dcterms:W3CDTF">2018-05-18T16:19:23Z</dcterms:created>
  <dcterms:modified xsi:type="dcterms:W3CDTF">2021-08-08T18:50:00Z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0x010100899DE28E56741C49AB05F717353129CE</vt:lpwstr>
  </property>
</Properties>
</file>